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6"/>
  </p:notesMasterIdLst>
  <p:handoutMasterIdLst>
    <p:handoutMasterId r:id="rId37"/>
  </p:handoutMasterIdLst>
  <p:sldIdLst>
    <p:sldId id="768" r:id="rId2"/>
    <p:sldId id="869" r:id="rId3"/>
    <p:sldId id="771" r:id="rId4"/>
    <p:sldId id="772" r:id="rId5"/>
    <p:sldId id="773" r:id="rId6"/>
    <p:sldId id="774" r:id="rId7"/>
    <p:sldId id="775" r:id="rId8"/>
    <p:sldId id="776" r:id="rId9"/>
    <p:sldId id="778" r:id="rId10"/>
    <p:sldId id="777" r:id="rId11"/>
    <p:sldId id="779" r:id="rId12"/>
    <p:sldId id="780" r:id="rId13"/>
    <p:sldId id="781" r:id="rId14"/>
    <p:sldId id="870" r:id="rId15"/>
    <p:sldId id="871" r:id="rId16"/>
    <p:sldId id="872" r:id="rId17"/>
    <p:sldId id="873" r:id="rId18"/>
    <p:sldId id="874" r:id="rId19"/>
    <p:sldId id="875" r:id="rId20"/>
    <p:sldId id="876" r:id="rId21"/>
    <p:sldId id="877" r:id="rId22"/>
    <p:sldId id="878" r:id="rId23"/>
    <p:sldId id="884" r:id="rId24"/>
    <p:sldId id="885" r:id="rId25"/>
    <p:sldId id="886" r:id="rId26"/>
    <p:sldId id="879" r:id="rId27"/>
    <p:sldId id="880" r:id="rId28"/>
    <p:sldId id="881" r:id="rId29"/>
    <p:sldId id="882" r:id="rId30"/>
    <p:sldId id="887" r:id="rId31"/>
    <p:sldId id="883" r:id="rId32"/>
    <p:sldId id="888" r:id="rId33"/>
    <p:sldId id="889" r:id="rId34"/>
    <p:sldId id="890" r:id="rId35"/>
  </p:sldIdLst>
  <p:sldSz cx="9144000" cy="6858000" type="screen4x3"/>
  <p:notesSz cx="7099300" cy="10234613"/>
  <p:defaultTextStyle>
    <a:defPPr>
      <a:defRPr lang="de-DE"/>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mn-cs"/>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mn-cs"/>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mn-cs"/>
      </a:defRPr>
    </a:lvl5pPr>
    <a:lvl6pPr marL="2286000" algn="l" defTabSz="914400" rtl="0" eaLnBrk="1" latinLnBrk="0" hangingPunct="1">
      <a:defRPr sz="2400" kern="1200">
        <a:solidFill>
          <a:schemeClr val="tx1"/>
        </a:solidFill>
        <a:latin typeface="Verdana" panose="020B0604030504040204" pitchFamily="34" charset="0"/>
        <a:ea typeface="+mn-ea"/>
        <a:cs typeface="+mn-cs"/>
      </a:defRPr>
    </a:lvl6pPr>
    <a:lvl7pPr marL="2743200" algn="l" defTabSz="914400" rtl="0" eaLnBrk="1" latinLnBrk="0" hangingPunct="1">
      <a:defRPr sz="2400" kern="1200">
        <a:solidFill>
          <a:schemeClr val="tx1"/>
        </a:solidFill>
        <a:latin typeface="Verdana" panose="020B0604030504040204" pitchFamily="34" charset="0"/>
        <a:ea typeface="+mn-ea"/>
        <a:cs typeface="+mn-cs"/>
      </a:defRPr>
    </a:lvl7pPr>
    <a:lvl8pPr marL="3200400" algn="l" defTabSz="914400" rtl="0" eaLnBrk="1" latinLnBrk="0" hangingPunct="1">
      <a:defRPr sz="2400" kern="1200">
        <a:solidFill>
          <a:schemeClr val="tx1"/>
        </a:solidFill>
        <a:latin typeface="Verdana" panose="020B0604030504040204" pitchFamily="34" charset="0"/>
        <a:ea typeface="+mn-ea"/>
        <a:cs typeface="+mn-cs"/>
      </a:defRPr>
    </a:lvl8pPr>
    <a:lvl9pPr marL="3657600" algn="l" defTabSz="914400" rtl="0" eaLnBrk="1" latinLnBrk="0" hangingPunct="1">
      <a:defRPr sz="2400" kern="1200">
        <a:solidFill>
          <a:schemeClr val="tx1"/>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1008">
          <p15:clr>
            <a:srgbClr val="A4A3A4"/>
          </p15:clr>
        </p15:guide>
        <p15:guide id="2" pos="384">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0099"/>
    <a:srgbClr val="FFFFCC"/>
    <a:srgbClr val="FFCC99"/>
    <a:srgbClr val="FFCC00"/>
    <a:srgbClr val="CCECFF"/>
    <a:srgbClr val="C0C0C0"/>
    <a:srgbClr val="B2B2B2"/>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88719" autoAdjust="0"/>
  </p:normalViewPr>
  <p:slideViewPr>
    <p:cSldViewPr>
      <p:cViewPr varScale="1">
        <p:scale>
          <a:sx n="101" d="100"/>
          <a:sy n="101" d="100"/>
        </p:scale>
        <p:origin x="1512" y="108"/>
      </p:cViewPr>
      <p:guideLst>
        <p:guide orient="horz" pos="1008"/>
        <p:guide pos="384"/>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2172" y="-102"/>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31.xml"/><Relationship Id="rId3" Type="http://schemas.openxmlformats.org/officeDocument/2006/relationships/slide" Target="slides/slide16.xml"/><Relationship Id="rId7" Type="http://schemas.openxmlformats.org/officeDocument/2006/relationships/slide" Target="slides/slide29.xml"/><Relationship Id="rId2" Type="http://schemas.openxmlformats.org/officeDocument/2006/relationships/slide" Target="slides/slide2.xml"/><Relationship Id="rId1" Type="http://schemas.openxmlformats.org/officeDocument/2006/relationships/slide" Target="slides/slide1.xml"/><Relationship Id="rId6" Type="http://schemas.openxmlformats.org/officeDocument/2006/relationships/slide" Target="slides/slide26.xml"/><Relationship Id="rId5" Type="http://schemas.openxmlformats.org/officeDocument/2006/relationships/slide" Target="slides/slide23.xml"/><Relationship Id="rId4" Type="http://schemas.openxmlformats.org/officeDocument/2006/relationships/slide" Target="slides/slide18.xml"/><Relationship Id="rId9" Type="http://schemas.openxmlformats.org/officeDocument/2006/relationships/slide" Target="slides/slide3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62" name="Rectangle 2">
            <a:extLst>
              <a:ext uri="{FF2B5EF4-FFF2-40B4-BE49-F238E27FC236}">
                <a16:creationId xmlns:a16="http://schemas.microsoft.com/office/drawing/2014/main" id="{762FA6CD-6074-46E4-048E-938964E610FD}"/>
              </a:ext>
            </a:extLst>
          </p:cNvPr>
          <p:cNvSpPr>
            <a:spLocks noGrp="1" noChangeArrowheads="1"/>
          </p:cNvSpPr>
          <p:nvPr>
            <p:ph type="hdr" sz="quarter"/>
          </p:nvPr>
        </p:nvSpPr>
        <p:spPr bwMode="auto">
          <a:xfrm>
            <a:off x="0" y="0"/>
            <a:ext cx="3074988"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t" anchorCtr="0" compatLnSpc="1">
            <a:prstTxWarp prst="textNoShape">
              <a:avLst/>
            </a:prstTxWarp>
          </a:bodyPr>
          <a:lstStyle>
            <a:lvl1pPr algn="l" defTabSz="951167">
              <a:defRPr sz="1100"/>
            </a:lvl1pPr>
          </a:lstStyle>
          <a:p>
            <a:pPr>
              <a:defRPr/>
            </a:pPr>
            <a:endParaRPr lang="de-DE"/>
          </a:p>
        </p:txBody>
      </p:sp>
      <p:sp>
        <p:nvSpPr>
          <p:cNvPr id="501763" name="Rectangle 3">
            <a:extLst>
              <a:ext uri="{FF2B5EF4-FFF2-40B4-BE49-F238E27FC236}">
                <a16:creationId xmlns:a16="http://schemas.microsoft.com/office/drawing/2014/main" id="{CFF3491C-FD7D-2934-04F6-1B47FC7818FC}"/>
              </a:ext>
            </a:extLst>
          </p:cNvPr>
          <p:cNvSpPr>
            <a:spLocks noGrp="1" noChangeArrowheads="1"/>
          </p:cNvSpPr>
          <p:nvPr>
            <p:ph type="dt" sz="quarter" idx="1"/>
          </p:nvPr>
        </p:nvSpPr>
        <p:spPr bwMode="auto">
          <a:xfrm>
            <a:off x="4024313" y="0"/>
            <a:ext cx="3074987"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t" anchorCtr="0" compatLnSpc="1">
            <a:prstTxWarp prst="textNoShape">
              <a:avLst/>
            </a:prstTxWarp>
          </a:bodyPr>
          <a:lstStyle>
            <a:lvl1pPr algn="r" defTabSz="951167">
              <a:defRPr sz="1100"/>
            </a:lvl1pPr>
          </a:lstStyle>
          <a:p>
            <a:pPr>
              <a:defRPr/>
            </a:pPr>
            <a:endParaRPr lang="de-DE"/>
          </a:p>
        </p:txBody>
      </p:sp>
      <p:sp>
        <p:nvSpPr>
          <p:cNvPr id="501764" name="Rectangle 4">
            <a:extLst>
              <a:ext uri="{FF2B5EF4-FFF2-40B4-BE49-F238E27FC236}">
                <a16:creationId xmlns:a16="http://schemas.microsoft.com/office/drawing/2014/main" id="{014FEC18-FC58-3492-B826-D0B96356F592}"/>
              </a:ext>
            </a:extLst>
          </p:cNvPr>
          <p:cNvSpPr>
            <a:spLocks noGrp="1" noChangeArrowheads="1"/>
          </p:cNvSpPr>
          <p:nvPr>
            <p:ph type="ftr" sz="quarter" idx="2"/>
          </p:nvPr>
        </p:nvSpPr>
        <p:spPr bwMode="auto">
          <a:xfrm>
            <a:off x="0" y="9723438"/>
            <a:ext cx="3074988"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b" anchorCtr="0" compatLnSpc="1">
            <a:prstTxWarp prst="textNoShape">
              <a:avLst/>
            </a:prstTxWarp>
          </a:bodyPr>
          <a:lstStyle>
            <a:lvl1pPr algn="l" defTabSz="951167">
              <a:defRPr sz="1100"/>
            </a:lvl1pPr>
          </a:lstStyle>
          <a:p>
            <a:pPr>
              <a:defRPr/>
            </a:pPr>
            <a:endParaRPr lang="de-DE"/>
          </a:p>
        </p:txBody>
      </p:sp>
      <p:sp>
        <p:nvSpPr>
          <p:cNvPr id="501765" name="Rectangle 5">
            <a:extLst>
              <a:ext uri="{FF2B5EF4-FFF2-40B4-BE49-F238E27FC236}">
                <a16:creationId xmlns:a16="http://schemas.microsoft.com/office/drawing/2014/main" id="{25D84771-D60C-B4CE-3067-408EC37A9911}"/>
              </a:ext>
            </a:extLst>
          </p:cNvPr>
          <p:cNvSpPr>
            <a:spLocks noGrp="1" noChangeArrowheads="1"/>
          </p:cNvSpPr>
          <p:nvPr>
            <p:ph type="sldNum" sz="quarter" idx="3"/>
          </p:nvPr>
        </p:nvSpPr>
        <p:spPr bwMode="auto">
          <a:xfrm>
            <a:off x="4024313" y="9723438"/>
            <a:ext cx="3074987"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b" anchorCtr="0" compatLnSpc="1">
            <a:prstTxWarp prst="textNoShape">
              <a:avLst/>
            </a:prstTxWarp>
          </a:bodyPr>
          <a:lstStyle>
            <a:lvl1pPr algn="r" defTabSz="950913">
              <a:defRPr sz="1100"/>
            </a:lvl1pPr>
          </a:lstStyle>
          <a:p>
            <a:fld id="{B6A087FD-251F-4EAC-A97F-E2AE636D9526}"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4B9AC291-2873-8850-FE34-A448BB817E49}"/>
              </a:ext>
            </a:extLst>
          </p:cNvPr>
          <p:cNvSpPr>
            <a:spLocks noGrp="1" noChangeArrowheads="1"/>
          </p:cNvSpPr>
          <p:nvPr>
            <p:ph type="hdr" sz="quarter"/>
          </p:nvPr>
        </p:nvSpPr>
        <p:spPr bwMode="auto">
          <a:xfrm>
            <a:off x="0" y="0"/>
            <a:ext cx="3074988"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t" anchorCtr="0" compatLnSpc="1">
            <a:prstTxWarp prst="textNoShape">
              <a:avLst/>
            </a:prstTxWarp>
          </a:bodyPr>
          <a:lstStyle>
            <a:lvl1pPr algn="l" defTabSz="951167" eaLnBrk="1" hangingPunct="1">
              <a:defRPr sz="1100">
                <a:latin typeface="Times New Roman" pitchFamily="18" charset="0"/>
              </a:defRPr>
            </a:lvl1pPr>
          </a:lstStyle>
          <a:p>
            <a:pPr>
              <a:defRPr/>
            </a:pPr>
            <a:endParaRPr lang="de-DE"/>
          </a:p>
        </p:txBody>
      </p:sp>
      <p:sp>
        <p:nvSpPr>
          <p:cNvPr id="11267" name="Rectangle 3">
            <a:extLst>
              <a:ext uri="{FF2B5EF4-FFF2-40B4-BE49-F238E27FC236}">
                <a16:creationId xmlns:a16="http://schemas.microsoft.com/office/drawing/2014/main" id="{E884100E-1F5C-AF6C-3D70-95AB3390C50F}"/>
              </a:ext>
            </a:extLst>
          </p:cNvPr>
          <p:cNvSpPr>
            <a:spLocks noGrp="1" noChangeArrowheads="1"/>
          </p:cNvSpPr>
          <p:nvPr>
            <p:ph type="dt" idx="1"/>
          </p:nvPr>
        </p:nvSpPr>
        <p:spPr bwMode="auto">
          <a:xfrm>
            <a:off x="4024313" y="0"/>
            <a:ext cx="3074987"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t" anchorCtr="0" compatLnSpc="1">
            <a:prstTxWarp prst="textNoShape">
              <a:avLst/>
            </a:prstTxWarp>
          </a:bodyPr>
          <a:lstStyle>
            <a:lvl1pPr algn="r" defTabSz="951167" eaLnBrk="1" hangingPunct="1">
              <a:defRPr sz="1100">
                <a:latin typeface="Times New Roman" pitchFamily="18" charset="0"/>
              </a:defRPr>
            </a:lvl1pPr>
          </a:lstStyle>
          <a:p>
            <a:pPr>
              <a:defRPr/>
            </a:pPr>
            <a:endParaRPr lang="de-DE"/>
          </a:p>
        </p:txBody>
      </p:sp>
      <p:sp>
        <p:nvSpPr>
          <p:cNvPr id="3076" name="Rectangle 4">
            <a:extLst>
              <a:ext uri="{FF2B5EF4-FFF2-40B4-BE49-F238E27FC236}">
                <a16:creationId xmlns:a16="http://schemas.microsoft.com/office/drawing/2014/main" id="{6E13B214-5B36-3F4F-27F2-75CDA9CC9778}"/>
              </a:ext>
            </a:extLst>
          </p:cNvPr>
          <p:cNvSpPr>
            <a:spLocks noGrp="1" noRot="1" noChangeAspect="1" noChangeArrowheads="1" noTextEdit="1"/>
          </p:cNvSpPr>
          <p:nvPr>
            <p:ph type="sldImg" idx="2"/>
          </p:nvPr>
        </p:nvSpPr>
        <p:spPr bwMode="auto">
          <a:xfrm>
            <a:off x="993775" y="768350"/>
            <a:ext cx="5114925" cy="383698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9" name="Rectangle 5">
            <a:extLst>
              <a:ext uri="{FF2B5EF4-FFF2-40B4-BE49-F238E27FC236}">
                <a16:creationId xmlns:a16="http://schemas.microsoft.com/office/drawing/2014/main" id="{E5ECB2C9-9C4E-825C-4087-397E329AAD8B}"/>
              </a:ext>
            </a:extLst>
          </p:cNvPr>
          <p:cNvSpPr>
            <a:spLocks noGrp="1" noChangeArrowheads="1"/>
          </p:cNvSpPr>
          <p:nvPr>
            <p:ph type="body" sz="quarter" idx="3"/>
          </p:nvPr>
        </p:nvSpPr>
        <p:spPr bwMode="auto">
          <a:xfrm>
            <a:off x="947738" y="4862513"/>
            <a:ext cx="5203825" cy="460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t" anchorCtr="0" compatLnSpc="1">
            <a:prstTxWarp prst="textNoShape">
              <a:avLst/>
            </a:prstTxWarp>
          </a:bodyPr>
          <a:lstStyle/>
          <a:p>
            <a:pPr lvl="0"/>
            <a:r>
              <a:rPr lang="de-DE" noProof="0"/>
              <a:t>Klicken Sie, um die Formate des Vorlagentextes zu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11270" name="Rectangle 6">
            <a:extLst>
              <a:ext uri="{FF2B5EF4-FFF2-40B4-BE49-F238E27FC236}">
                <a16:creationId xmlns:a16="http://schemas.microsoft.com/office/drawing/2014/main" id="{98F19D4C-379F-6D2C-F37B-949690C75BA0}"/>
              </a:ext>
            </a:extLst>
          </p:cNvPr>
          <p:cNvSpPr>
            <a:spLocks noGrp="1" noChangeArrowheads="1"/>
          </p:cNvSpPr>
          <p:nvPr>
            <p:ph type="ftr" sz="quarter" idx="4"/>
          </p:nvPr>
        </p:nvSpPr>
        <p:spPr bwMode="auto">
          <a:xfrm>
            <a:off x="0" y="9723438"/>
            <a:ext cx="3074988"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b" anchorCtr="0" compatLnSpc="1">
            <a:prstTxWarp prst="textNoShape">
              <a:avLst/>
            </a:prstTxWarp>
          </a:bodyPr>
          <a:lstStyle>
            <a:lvl1pPr algn="l" defTabSz="951167" eaLnBrk="1" hangingPunct="1">
              <a:defRPr sz="1100">
                <a:latin typeface="Times New Roman" pitchFamily="18" charset="0"/>
              </a:defRPr>
            </a:lvl1pPr>
          </a:lstStyle>
          <a:p>
            <a:pPr>
              <a:defRPr/>
            </a:pPr>
            <a:endParaRPr lang="de-DE"/>
          </a:p>
        </p:txBody>
      </p:sp>
      <p:sp>
        <p:nvSpPr>
          <p:cNvPr id="11271" name="Rectangle 7">
            <a:extLst>
              <a:ext uri="{FF2B5EF4-FFF2-40B4-BE49-F238E27FC236}">
                <a16:creationId xmlns:a16="http://schemas.microsoft.com/office/drawing/2014/main" id="{244F8DD1-7B02-8BD1-09C8-E6C673EA4663}"/>
              </a:ext>
            </a:extLst>
          </p:cNvPr>
          <p:cNvSpPr>
            <a:spLocks noGrp="1" noChangeArrowheads="1"/>
          </p:cNvSpPr>
          <p:nvPr>
            <p:ph type="sldNum" sz="quarter" idx="5"/>
          </p:nvPr>
        </p:nvSpPr>
        <p:spPr bwMode="auto">
          <a:xfrm>
            <a:off x="4024313" y="9723438"/>
            <a:ext cx="3074987"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020" tIns="47509" rIns="95020" bIns="47509" numCol="1" anchor="b" anchorCtr="0" compatLnSpc="1">
            <a:prstTxWarp prst="textNoShape">
              <a:avLst/>
            </a:prstTxWarp>
          </a:bodyPr>
          <a:lstStyle>
            <a:lvl1pPr algn="r" defTabSz="950913" eaLnBrk="1" hangingPunct="1">
              <a:defRPr sz="1100">
                <a:latin typeface="Times New Roman" panose="02020603050405020304" pitchFamily="18" charset="0"/>
              </a:defRPr>
            </a:lvl1pPr>
          </a:lstStyle>
          <a:p>
            <a:fld id="{79D46E5B-1454-418D-ADF4-025C445B241B}" type="slidenum">
              <a:rPr lang="de-DE" altLang="de-DE"/>
              <a:pPr/>
              <a:t>‹Nr.›</a:t>
            </a:fld>
            <a:endParaRPr lang="de-DE" alt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lienbildplatzhalter 1">
            <a:extLst>
              <a:ext uri="{FF2B5EF4-FFF2-40B4-BE49-F238E27FC236}">
                <a16:creationId xmlns:a16="http://schemas.microsoft.com/office/drawing/2014/main" id="{254D7F6E-0963-22F3-45EB-46004DBA633E}"/>
              </a:ext>
            </a:extLst>
          </p:cNvPr>
          <p:cNvSpPr>
            <a:spLocks noGrp="1" noRot="1" noChangeAspect="1" noTextEdit="1"/>
          </p:cNvSpPr>
          <p:nvPr>
            <p:ph type="sldImg"/>
          </p:nvPr>
        </p:nvSpPr>
        <p:spPr>
          <a:ln/>
        </p:spPr>
      </p:sp>
      <p:sp>
        <p:nvSpPr>
          <p:cNvPr id="6147" name="Notizenplatzhalter 2">
            <a:extLst>
              <a:ext uri="{FF2B5EF4-FFF2-40B4-BE49-F238E27FC236}">
                <a16:creationId xmlns:a16="http://schemas.microsoft.com/office/drawing/2014/main" id="{78F11F25-D6FD-BFC6-7D16-B40F51C6A4B4}"/>
              </a:ext>
            </a:extLst>
          </p:cNvPr>
          <p:cNvSpPr>
            <a:spLocks noGrp="1"/>
          </p:cNvSpPr>
          <p:nvPr>
            <p:ph type="body" idx="1"/>
          </p:nvPr>
        </p:nvSpPr>
        <p:spPr>
          <a:noFill/>
        </p:spPr>
        <p:txBody>
          <a:bodyPr/>
          <a:lstStyle/>
          <a:p>
            <a:endParaRPr lang="de-DE" altLang="de-DE"/>
          </a:p>
        </p:txBody>
      </p:sp>
      <p:sp>
        <p:nvSpPr>
          <p:cNvPr id="6148" name="Foliennummernplatzhalter 3">
            <a:extLst>
              <a:ext uri="{FF2B5EF4-FFF2-40B4-BE49-F238E27FC236}">
                <a16:creationId xmlns:a16="http://schemas.microsoft.com/office/drawing/2014/main" id="{D5F50FA5-62EC-F8B1-21EC-6C6437F8EBE9}"/>
              </a:ext>
            </a:extLst>
          </p:cNvPr>
          <p:cNvSpPr>
            <a:spLocks noGrp="1"/>
          </p:cNvSpPr>
          <p:nvPr>
            <p:ph type="sldNum" sz="quarter" idx="5"/>
          </p:nvPr>
        </p:nvSpPr>
        <p:spPr>
          <a:noFill/>
        </p:spPr>
        <p:txBody>
          <a:bodyPr/>
          <a:lstStyle>
            <a:lvl1pPr defTabSz="950913">
              <a:defRPr sz="2400">
                <a:solidFill>
                  <a:schemeClr val="tx1"/>
                </a:solidFill>
                <a:latin typeface="Verdana" panose="020B0604030504040204" pitchFamily="34" charset="0"/>
              </a:defRPr>
            </a:lvl1pPr>
            <a:lvl2pPr marL="742950" indent="-285750" defTabSz="950913">
              <a:defRPr sz="2400">
                <a:solidFill>
                  <a:schemeClr val="tx1"/>
                </a:solidFill>
                <a:latin typeface="Verdana" panose="020B0604030504040204" pitchFamily="34" charset="0"/>
              </a:defRPr>
            </a:lvl2pPr>
            <a:lvl3pPr marL="1143000" indent="-228600" defTabSz="950913">
              <a:defRPr sz="2400">
                <a:solidFill>
                  <a:schemeClr val="tx1"/>
                </a:solidFill>
                <a:latin typeface="Verdana" panose="020B0604030504040204" pitchFamily="34" charset="0"/>
              </a:defRPr>
            </a:lvl3pPr>
            <a:lvl4pPr marL="1600200" indent="-228600" defTabSz="950913">
              <a:defRPr sz="2400">
                <a:solidFill>
                  <a:schemeClr val="tx1"/>
                </a:solidFill>
                <a:latin typeface="Verdana" panose="020B0604030504040204" pitchFamily="34" charset="0"/>
              </a:defRPr>
            </a:lvl4pPr>
            <a:lvl5pPr marL="2057400" indent="-228600" defTabSz="950913">
              <a:defRPr sz="2400">
                <a:solidFill>
                  <a:schemeClr val="tx1"/>
                </a:solidFill>
                <a:latin typeface="Verdana" panose="020B0604030504040204" pitchFamily="34" charset="0"/>
              </a:defRPr>
            </a:lvl5pPr>
            <a:lvl6pPr marL="2514600" indent="-228600" defTabSz="950913" eaLnBrk="0" fontAlgn="base" hangingPunct="0">
              <a:spcBef>
                <a:spcPct val="0"/>
              </a:spcBef>
              <a:spcAft>
                <a:spcPct val="0"/>
              </a:spcAft>
              <a:defRPr sz="2400">
                <a:solidFill>
                  <a:schemeClr val="tx1"/>
                </a:solidFill>
                <a:latin typeface="Verdana" panose="020B0604030504040204" pitchFamily="34" charset="0"/>
              </a:defRPr>
            </a:lvl6pPr>
            <a:lvl7pPr marL="2971800" indent="-228600" defTabSz="950913" eaLnBrk="0" fontAlgn="base" hangingPunct="0">
              <a:spcBef>
                <a:spcPct val="0"/>
              </a:spcBef>
              <a:spcAft>
                <a:spcPct val="0"/>
              </a:spcAft>
              <a:defRPr sz="2400">
                <a:solidFill>
                  <a:schemeClr val="tx1"/>
                </a:solidFill>
                <a:latin typeface="Verdana" panose="020B0604030504040204" pitchFamily="34" charset="0"/>
              </a:defRPr>
            </a:lvl7pPr>
            <a:lvl8pPr marL="3429000" indent="-228600" defTabSz="950913" eaLnBrk="0" fontAlgn="base" hangingPunct="0">
              <a:spcBef>
                <a:spcPct val="0"/>
              </a:spcBef>
              <a:spcAft>
                <a:spcPct val="0"/>
              </a:spcAft>
              <a:defRPr sz="2400">
                <a:solidFill>
                  <a:schemeClr val="tx1"/>
                </a:solidFill>
                <a:latin typeface="Verdana" panose="020B0604030504040204" pitchFamily="34" charset="0"/>
              </a:defRPr>
            </a:lvl8pPr>
            <a:lvl9pPr marL="3886200" indent="-228600" defTabSz="950913" eaLnBrk="0" fontAlgn="base" hangingPunct="0">
              <a:spcBef>
                <a:spcPct val="0"/>
              </a:spcBef>
              <a:spcAft>
                <a:spcPct val="0"/>
              </a:spcAft>
              <a:defRPr sz="2400">
                <a:solidFill>
                  <a:schemeClr val="tx1"/>
                </a:solidFill>
                <a:latin typeface="Verdana" panose="020B0604030504040204" pitchFamily="34" charset="0"/>
              </a:defRPr>
            </a:lvl9pPr>
          </a:lstStyle>
          <a:p>
            <a:fld id="{DEA2CBD1-87EA-409F-AF0D-9826C80F146F}" type="slidenum">
              <a:rPr lang="de-DE" altLang="de-DE" sz="1100">
                <a:latin typeface="Times New Roman" panose="02020603050405020304" pitchFamily="18" charset="0"/>
              </a:rPr>
              <a:pPr/>
              <a:t>1</a:t>
            </a:fld>
            <a:endParaRPr lang="de-DE" altLang="de-DE" sz="1100">
              <a:latin typeface="Times New Roman" panose="02020603050405020304"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Quality Design</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Temporibus suscipit maiores ipsa iure deleniti qui</a:t>
            </a:r>
          </a:p>
          <a:p>
            <a:r>
              <a:rPr lang="de-DE" b="0">
                <a:solidFill>
                  <a:srgbClr val="000000"/>
                </a:solidFill>
                <a:effectLst/>
                <a:latin typeface="Consolas" panose="020B0609020204030204" pitchFamily="49" charset="0"/>
              </a:rPr>
              <a:t>            ipsum fuga ut obcaecati deserunt aliquam dolorem, cumque repellat architecto modi harum officia beatae nobis</a:t>
            </a:r>
          </a:p>
          <a:p>
            <a:r>
              <a:rPr lang="de-DE" b="0">
                <a:solidFill>
                  <a:srgbClr val="000000"/>
                </a:solidFill>
                <a:effectLst/>
                <a:latin typeface="Consolas" panose="020B0609020204030204" pitchFamily="49" charset="0"/>
              </a:rPr>
              <a:t>            earum iste! Omnis quibusdam consectetur voluptatum. Minima dolores quod ullam quae, quis obcaecati ad! Fugit</a:t>
            </a:r>
          </a:p>
          <a:p>
            <a:r>
              <a:rPr lang="de-DE" b="0">
                <a:solidFill>
                  <a:srgbClr val="000000"/>
                </a:solidFill>
                <a:effectLst/>
                <a:latin typeface="Consolas" panose="020B0609020204030204" pitchFamily="49" charset="0"/>
              </a:rPr>
              <a:t>            quos sapiente ratione id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"img/sunset.jpg"</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Officia similique temporibus suscipit at</a:t>
            </a:r>
          </a:p>
          <a:p>
            <a:r>
              <a:rPr lang="de-DE" b="0">
                <a:solidFill>
                  <a:srgbClr val="000000"/>
                </a:solidFill>
                <a:effectLst/>
                <a:latin typeface="Consolas" panose="020B0609020204030204" pitchFamily="49" charset="0"/>
              </a:rPr>
              <a:t>            dignissimos nostrum soluta veritatis voluptas obcaecati. Sapiente magni tempora veritatis commodi natus</a:t>
            </a:r>
          </a:p>
          <a:p>
            <a:r>
              <a:rPr lang="de-DE" b="0">
                <a:solidFill>
                  <a:srgbClr val="000000"/>
                </a:solidFill>
                <a:effectLst/>
                <a:latin typeface="Consolas" panose="020B0609020204030204" pitchFamily="49" charset="0"/>
              </a:rPr>
              <a:t>            libero suscipit dicta hic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13</a:t>
            </a:fld>
            <a:endParaRPr lang="de-DE" altLang="de-DE"/>
          </a:p>
        </p:txBody>
      </p:sp>
    </p:spTree>
    <p:extLst>
      <p:ext uri="{BB962C8B-B14F-4D97-AF65-F5344CB8AC3E}">
        <p14:creationId xmlns:p14="http://schemas.microsoft.com/office/powerpoint/2010/main" val="11565759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14</a:t>
            </a:fld>
            <a:endParaRPr lang="de-DE" altLang="de-DE"/>
          </a:p>
        </p:txBody>
      </p:sp>
    </p:spTree>
    <p:extLst>
      <p:ext uri="{BB962C8B-B14F-4D97-AF65-F5344CB8AC3E}">
        <p14:creationId xmlns:p14="http://schemas.microsoft.com/office/powerpoint/2010/main" val="74670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15</a:t>
            </a:fld>
            <a:endParaRPr lang="de-DE" altLang="de-DE"/>
          </a:p>
        </p:txBody>
      </p:sp>
    </p:spTree>
    <p:extLst>
      <p:ext uri="{BB962C8B-B14F-4D97-AF65-F5344CB8AC3E}">
        <p14:creationId xmlns:p14="http://schemas.microsoft.com/office/powerpoint/2010/main" val="3049544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16</a:t>
            </a:fld>
            <a:endParaRPr lang="de-DE" altLang="de-DE" sz="1100"/>
          </a:p>
        </p:txBody>
      </p:sp>
    </p:spTree>
    <p:extLst>
      <p:ext uri="{BB962C8B-B14F-4D97-AF65-F5344CB8AC3E}">
        <p14:creationId xmlns:p14="http://schemas.microsoft.com/office/powerpoint/2010/main" val="3100118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DOCTYPE</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html</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html</a:t>
            </a:r>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lang</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"en"</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br>
              <a:rPr lang="de-DE" b="0" dirty="0">
                <a:solidFill>
                  <a:srgbClr val="D4D4D4"/>
                </a:solidFill>
                <a:effectLst/>
                <a:latin typeface="Consolas" panose="020B0609020204030204" pitchFamily="49" charset="0"/>
              </a:rPr>
            </a:b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head</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meta</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charset</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"UTF-8"</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meta</a:t>
            </a:r>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http-</a:t>
            </a:r>
            <a:r>
              <a:rPr lang="de-DE" b="0" dirty="0" err="1">
                <a:solidFill>
                  <a:srgbClr val="9CDCFE"/>
                </a:solidFill>
                <a:effectLst/>
                <a:latin typeface="Consolas" panose="020B0609020204030204" pitchFamily="49" charset="0"/>
              </a:rPr>
              <a:t>equiv</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"X-UA-</a:t>
            </a:r>
            <a:r>
              <a:rPr lang="de-DE" b="0" dirty="0" err="1">
                <a:solidFill>
                  <a:srgbClr val="CE9178"/>
                </a:solidFill>
                <a:effectLst/>
                <a:latin typeface="Consolas" panose="020B0609020204030204" pitchFamily="49" charset="0"/>
              </a:rPr>
              <a:t>Compatible</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content</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"IE=</a:t>
            </a:r>
            <a:r>
              <a:rPr lang="de-DE" b="0" dirty="0" err="1">
                <a:solidFill>
                  <a:srgbClr val="CE9178"/>
                </a:solidFill>
                <a:effectLst/>
                <a:latin typeface="Consolas" panose="020B0609020204030204" pitchFamily="49" charset="0"/>
              </a:rPr>
              <a:t>edge</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meta</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name</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viewport</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content</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width</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device-width</a:t>
            </a:r>
            <a:r>
              <a:rPr lang="de-DE" b="0" dirty="0">
                <a:solidFill>
                  <a:srgbClr val="CE9178"/>
                </a:solidFill>
                <a:effectLst/>
                <a:latin typeface="Consolas" panose="020B0609020204030204" pitchFamily="49" charset="0"/>
              </a:rPr>
              <a:t>, initial-</a:t>
            </a:r>
            <a:r>
              <a:rPr lang="de-DE" b="0" dirty="0" err="1">
                <a:solidFill>
                  <a:srgbClr val="CE9178"/>
                </a:solidFill>
                <a:effectLst/>
                <a:latin typeface="Consolas" panose="020B0609020204030204" pitchFamily="49" charset="0"/>
              </a:rPr>
              <a:t>scale</a:t>
            </a:r>
            <a:r>
              <a:rPr lang="de-DE" b="0" dirty="0">
                <a:solidFill>
                  <a:srgbClr val="CE9178"/>
                </a:solidFill>
                <a:effectLst/>
                <a:latin typeface="Consolas" panose="020B0609020204030204" pitchFamily="49" charset="0"/>
              </a:rPr>
              <a:t>=1.0"</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link</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rel</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preconnect</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href</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"https://fonts.googleapis.com"</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link</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rel</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preconnect</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href</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"https://fonts.gstatic.com"</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crossorigin</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link</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href</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"https://fonts.googleapis.com/css2?family=Playfair+Display:wght@400;900&amp;family=Roboto:wght@400;900&amp;display=</a:t>
            </a:r>
            <a:r>
              <a:rPr lang="de-DE" b="0" dirty="0" err="1">
                <a:solidFill>
                  <a:srgbClr val="CE9178"/>
                </a:solidFill>
                <a:effectLst/>
                <a:latin typeface="Consolas" panose="020B0609020204030204" pitchFamily="49" charset="0"/>
              </a:rPr>
              <a:t>swap</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rel</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stylesheet</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title</a:t>
            </a:r>
            <a:r>
              <a:rPr lang="de-DE" b="0" dirty="0">
                <a:solidFill>
                  <a:srgbClr val="808080"/>
                </a:solidFill>
                <a:effectLst/>
                <a:latin typeface="Consolas" panose="020B0609020204030204" pitchFamily="49" charset="0"/>
              </a:rPr>
              <a:t>&gt;</a:t>
            </a:r>
            <a:r>
              <a:rPr lang="de-DE" b="0" dirty="0">
                <a:solidFill>
                  <a:srgbClr val="D4D4D4"/>
                </a:solidFill>
                <a:effectLst/>
                <a:latin typeface="Consolas" panose="020B0609020204030204" pitchFamily="49" charset="0"/>
              </a:rPr>
              <a:t>002</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title</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style</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569CD6"/>
                </a:solidFill>
                <a:effectLst/>
                <a:latin typeface="Consolas" panose="020B0609020204030204" pitchFamily="49" charset="0"/>
              </a:rPr>
              <a:t>*</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box-</a:t>
            </a:r>
            <a:r>
              <a:rPr lang="de-DE" b="0" dirty="0" err="1">
                <a:solidFill>
                  <a:srgbClr val="9CDCFE"/>
                </a:solidFill>
                <a:effectLst/>
                <a:latin typeface="Consolas" panose="020B0609020204030204" pitchFamily="49" charset="0"/>
              </a:rPr>
              <a:t>sizing</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border</a:t>
            </a:r>
            <a:r>
              <a:rPr lang="de-DE" b="0" dirty="0">
                <a:solidFill>
                  <a:srgbClr val="CE9178"/>
                </a:solidFill>
                <a:effectLst/>
                <a:latin typeface="Consolas" panose="020B0609020204030204" pitchFamily="49" charset="0"/>
              </a:rPr>
              <a:t>-box</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err="1">
                <a:solidFill>
                  <a:srgbClr val="D7BA7D"/>
                </a:solidFill>
                <a:effectLst/>
                <a:latin typeface="Consolas" panose="020B0609020204030204" pitchFamily="49" charset="0"/>
              </a:rPr>
              <a:t>body</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font-family</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Roboto</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serif</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font-weight</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400</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font</a:t>
            </a:r>
            <a:r>
              <a:rPr lang="de-DE" b="0" dirty="0">
                <a:solidFill>
                  <a:srgbClr val="9CDCFE"/>
                </a:solidFill>
                <a:effectLst/>
                <a:latin typeface="Consolas" panose="020B0609020204030204" pitchFamily="49" charset="0"/>
              </a:rPr>
              <a:t>-size</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1.3rem</a:t>
            </a:r>
            <a:r>
              <a:rPr lang="de-DE" b="0" dirty="0">
                <a:solidFill>
                  <a:srgbClr val="D4D4D4"/>
                </a:solidFill>
                <a:effectLst/>
                <a:latin typeface="Consolas" panose="020B0609020204030204" pitchFamily="49" charset="0"/>
              </a:rPr>
              <a:t>; </a:t>
            </a:r>
            <a:r>
              <a:rPr lang="de-DE" b="0" dirty="0">
                <a:solidFill>
                  <a:srgbClr val="6A9955"/>
                </a:solidFill>
                <a:effectLst/>
                <a:latin typeface="Consolas" panose="020B0609020204030204" pitchFamily="49" charset="0"/>
              </a:rPr>
              <a:t>/* 21px */</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line-height</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1.4</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err="1">
                <a:solidFill>
                  <a:srgbClr val="D7BA7D"/>
                </a:solidFill>
                <a:effectLst/>
                <a:latin typeface="Consolas" panose="020B0609020204030204" pitchFamily="49" charset="0"/>
              </a:rPr>
              <a:t>container</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width</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80%</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a:solidFill>
                  <a:srgbClr val="6A9955"/>
                </a:solidFill>
                <a:effectLst/>
                <a:latin typeface="Consolas" panose="020B0609020204030204" pitchFamily="49" charset="0"/>
              </a:rPr>
              <a:t>/*</a:t>
            </a:r>
            <a:r>
              <a:rPr lang="de-DE" b="0" dirty="0" err="1">
                <a:solidFill>
                  <a:srgbClr val="6A9955"/>
                </a:solidFill>
                <a:effectLst/>
                <a:latin typeface="Consolas" panose="020B0609020204030204" pitchFamily="49" charset="0"/>
              </a:rPr>
              <a:t>max-width</a:t>
            </a:r>
            <a:r>
              <a:rPr lang="de-DE" b="0" dirty="0">
                <a:solidFill>
                  <a:srgbClr val="6A9955"/>
                </a:solidFill>
                <a:effectLst/>
                <a:latin typeface="Consolas" panose="020B0609020204030204" pitchFamily="49" charset="0"/>
              </a:rPr>
              <a:t>: 1100px;*/</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margin</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auto</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err="1">
                <a:solidFill>
                  <a:srgbClr val="D7BA7D"/>
                </a:solidFill>
                <a:effectLst/>
                <a:latin typeface="Consolas" panose="020B0609020204030204" pitchFamily="49" charset="0"/>
              </a:rPr>
              <a:t>img</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max-width</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100%</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err="1">
                <a:solidFill>
                  <a:srgbClr val="D7BA7D"/>
                </a:solidFill>
                <a:effectLst/>
                <a:latin typeface="Consolas" panose="020B0609020204030204" pitchFamily="49" charset="0"/>
              </a:rPr>
              <a:t>header</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width</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90%</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margin</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auto</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padding</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5rem</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0rem</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background-color</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f4eed9</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D7BA7D"/>
                </a:solidFill>
                <a:effectLst/>
                <a:latin typeface="Consolas" panose="020B0609020204030204" pitchFamily="49" charset="0"/>
              </a:rPr>
              <a:t>h1</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text-</a:t>
            </a:r>
            <a:r>
              <a:rPr lang="de-DE" b="0" dirty="0" err="1">
                <a:solidFill>
                  <a:srgbClr val="9CDCFE"/>
                </a:solidFill>
                <a:effectLst/>
                <a:latin typeface="Consolas" panose="020B0609020204030204" pitchFamily="49" charset="0"/>
              </a:rPr>
              <a:t>align</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center</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margin</a:t>
            </a:r>
            <a:r>
              <a:rPr lang="de-DE" b="0" dirty="0">
                <a:solidFill>
                  <a:srgbClr val="D4D4D4"/>
                </a:solidFill>
                <a:effectLst/>
                <a:latin typeface="Consolas" panose="020B0609020204030204" pitchFamily="49" charset="0"/>
              </a:rPr>
              <a:t>:</a:t>
            </a:r>
            <a:r>
              <a:rPr lang="de-DE" b="0" dirty="0">
                <a:solidFill>
                  <a:srgbClr val="B5CEA8"/>
                </a:solidFill>
                <a:effectLst/>
                <a:latin typeface="Consolas" panose="020B0609020204030204" pitchFamily="49" charset="0"/>
              </a:rPr>
              <a:t>0</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padding</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1rem</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color</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385c55</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font-family</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Playfair</a:t>
            </a:r>
            <a:r>
              <a:rPr lang="de-DE" b="0" dirty="0">
                <a:solidFill>
                  <a:srgbClr val="CE9178"/>
                </a:solidFill>
                <a:effectLst/>
                <a:latin typeface="Consolas" panose="020B0609020204030204" pitchFamily="49" charset="0"/>
              </a:rPr>
              <a:t> Display'</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serif</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err="1">
                <a:solidFill>
                  <a:srgbClr val="D7BA7D"/>
                </a:solidFill>
                <a:effectLst/>
                <a:latin typeface="Consolas" panose="020B0609020204030204" pitchFamily="49" charset="0"/>
              </a:rPr>
              <a:t>row</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a:solidFill>
                  <a:srgbClr val="6A9955"/>
                </a:solidFill>
                <a:effectLst/>
                <a:latin typeface="Consolas" panose="020B0609020204030204" pitchFamily="49" charset="0"/>
              </a:rPr>
              <a:t>/* flex-container */</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display</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flex</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gap</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1rem</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err="1">
                <a:solidFill>
                  <a:srgbClr val="D7BA7D"/>
                </a:solidFill>
                <a:effectLst/>
                <a:latin typeface="Consolas" panose="020B0609020204030204" pitchFamily="49" charset="0"/>
              </a:rPr>
              <a:t>column</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a:solidFill>
                  <a:srgbClr val="6A9955"/>
                </a:solidFill>
                <a:effectLst/>
                <a:latin typeface="Consolas" panose="020B0609020204030204" pitchFamily="49" charset="0"/>
              </a:rPr>
              <a:t>/* flex-items */</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border</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2px</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pink</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solid</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flex</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a:t>
            </a:r>
            <a:r>
              <a:rPr lang="de-DE" b="0" dirty="0">
                <a:solidFill>
                  <a:srgbClr val="D4D4D4"/>
                </a:solidFill>
                <a:effectLst/>
                <a:latin typeface="Consolas" panose="020B0609020204030204" pitchFamily="49" charset="0"/>
              </a:rPr>
              <a:t>;  </a:t>
            </a:r>
            <a:r>
              <a:rPr lang="de-DE" b="0" dirty="0">
                <a:solidFill>
                  <a:srgbClr val="6A9955"/>
                </a:solidFill>
                <a:effectLst/>
                <a:latin typeface="Consolas" panose="020B0609020204030204" pitchFamily="49" charset="0"/>
              </a:rPr>
              <a:t>/*</a:t>
            </a:r>
            <a:r>
              <a:rPr lang="de-DE" b="0" dirty="0" err="1">
                <a:solidFill>
                  <a:srgbClr val="6A9955"/>
                </a:solidFill>
                <a:effectLst/>
                <a:latin typeface="Consolas" panose="020B0609020204030204" pitchFamily="49" charset="0"/>
              </a:rPr>
              <a:t>or</a:t>
            </a:r>
            <a:r>
              <a:rPr lang="de-DE" b="0" dirty="0">
                <a:solidFill>
                  <a:srgbClr val="6A9955"/>
                </a:solidFill>
                <a:effectLst/>
                <a:latin typeface="Consolas" panose="020B0609020204030204" pitchFamily="49" charset="0"/>
              </a:rPr>
              <a:t> width:100%; */</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font-size</a:t>
            </a:r>
            <a:r>
              <a:rPr lang="de-DE" b="0" dirty="0">
                <a:solidFill>
                  <a:srgbClr val="D4D4D4"/>
                </a:solidFill>
                <a:effectLst/>
                <a:latin typeface="Consolas" panose="020B0609020204030204" pitchFamily="49" charset="0"/>
              </a:rPr>
              <a:t>:</a:t>
            </a:r>
            <a:r>
              <a:rPr lang="de-DE" b="0" dirty="0">
                <a:solidFill>
                  <a:srgbClr val="B5CEA8"/>
                </a:solidFill>
                <a:effectLst/>
                <a:latin typeface="Consolas" panose="020B0609020204030204" pitchFamily="49" charset="0"/>
              </a:rPr>
              <a:t>1.06rem</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D7BA7D"/>
                </a:solidFill>
                <a:effectLst/>
                <a:latin typeface="Consolas" panose="020B0609020204030204" pitchFamily="49" charset="0"/>
              </a:rPr>
              <a:t>button1</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display</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inline-block</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background-color</a:t>
            </a:r>
            <a:r>
              <a:rPr lang="de-DE" b="0" dirty="0" err="1">
                <a:solidFill>
                  <a:srgbClr val="D4D4D4"/>
                </a:solidFill>
                <a:effectLst/>
                <a:latin typeface="Consolas" panose="020B0609020204030204" pitchFamily="49" charset="0"/>
              </a:rPr>
              <a:t>:</a:t>
            </a:r>
            <a:r>
              <a:rPr lang="de-DE" b="0" dirty="0" err="1">
                <a:solidFill>
                  <a:srgbClr val="CE9178"/>
                </a:solidFill>
                <a:effectLst/>
                <a:latin typeface="Consolas" panose="020B0609020204030204" pitchFamily="49" charset="0"/>
              </a:rPr>
              <a:t>white</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color</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inherit</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text-</a:t>
            </a:r>
            <a:r>
              <a:rPr lang="de-DE" b="0" dirty="0" err="1">
                <a:solidFill>
                  <a:srgbClr val="9CDCFE"/>
                </a:solidFill>
                <a:effectLst/>
                <a:latin typeface="Consolas" panose="020B0609020204030204" pitchFamily="49" charset="0"/>
              </a:rPr>
              <a:t>decoration</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none</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padding</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0.5em</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1.5em</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font</a:t>
            </a:r>
            <a:r>
              <a:rPr lang="de-DE" b="0" dirty="0">
                <a:solidFill>
                  <a:srgbClr val="9CDCFE"/>
                </a:solidFill>
                <a:effectLst/>
                <a:latin typeface="Consolas" panose="020B0609020204030204" pitchFamily="49" charset="0"/>
              </a:rPr>
              <a:t>-size</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1.25rem</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transition</a:t>
            </a:r>
            <a:r>
              <a:rPr lang="de-DE" b="0" dirty="0">
                <a:solidFill>
                  <a:srgbClr val="D4D4D4"/>
                </a:solidFill>
                <a:effectLst/>
                <a:latin typeface="Consolas" panose="020B0609020204030204" pitchFamily="49" charset="0"/>
              </a:rPr>
              <a:t>: </a:t>
            </a:r>
            <a:r>
              <a:rPr lang="de-DE" b="0" dirty="0" err="1">
                <a:solidFill>
                  <a:srgbClr val="D4D4D4"/>
                </a:solidFill>
                <a:effectLst/>
                <a:latin typeface="Consolas" panose="020B0609020204030204" pitchFamily="49" charset="0"/>
              </a:rPr>
              <a:t>transform</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0.1s</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ease</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D7BA7D"/>
                </a:solidFill>
                <a:effectLst/>
                <a:latin typeface="Consolas" panose="020B0609020204030204" pitchFamily="49" charset="0"/>
              </a:rPr>
              <a:t>button1</a:t>
            </a:r>
            <a:r>
              <a:rPr lang="de-DE" b="0" dirty="0">
                <a:solidFill>
                  <a:srgbClr val="D4D4D4"/>
                </a:solidFill>
                <a:effectLst/>
                <a:latin typeface="Consolas" panose="020B0609020204030204" pitchFamily="49" charset="0"/>
              </a:rPr>
              <a:t>:</a:t>
            </a:r>
            <a:r>
              <a:rPr lang="de-DE" b="0" dirty="0">
                <a:solidFill>
                  <a:srgbClr val="D7BA7D"/>
                </a:solidFill>
                <a:effectLst/>
                <a:latin typeface="Consolas" panose="020B0609020204030204" pitchFamily="49" charset="0"/>
              </a:rPr>
              <a:t>hover</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background</a:t>
            </a:r>
            <a:r>
              <a:rPr lang="de-DE" b="0" dirty="0">
                <a:solidFill>
                  <a:srgbClr val="D4D4D4"/>
                </a:solidFill>
                <a:effectLst/>
                <a:latin typeface="Consolas" panose="020B0609020204030204" pitchFamily="49" charset="0"/>
              </a:rPr>
              <a:t>: </a:t>
            </a:r>
            <a:r>
              <a:rPr lang="de-DE" b="0" dirty="0" err="1">
                <a:solidFill>
                  <a:srgbClr val="DCDCAA"/>
                </a:solidFill>
                <a:effectLst/>
                <a:latin typeface="Consolas" panose="020B0609020204030204" pitchFamily="49" charset="0"/>
              </a:rPr>
              <a:t>rgba</a:t>
            </a:r>
            <a:r>
              <a:rPr lang="de-DE" b="0" dirty="0">
                <a:solidFill>
                  <a:srgbClr val="D4D4D4"/>
                </a:solidFill>
                <a:effectLst/>
                <a:latin typeface="Consolas" panose="020B0609020204030204" pitchFamily="49" charset="0"/>
              </a:rPr>
              <a:t>(</a:t>
            </a:r>
            <a:r>
              <a:rPr lang="de-DE" b="0" dirty="0">
                <a:solidFill>
                  <a:srgbClr val="B5CEA8"/>
                </a:solidFill>
                <a:effectLst/>
                <a:latin typeface="Consolas" panose="020B0609020204030204" pitchFamily="49" charset="0"/>
              </a:rPr>
              <a:t>0</a:t>
            </a:r>
            <a:r>
              <a:rPr lang="de-DE" b="0" dirty="0">
                <a:solidFill>
                  <a:srgbClr val="D4D4D4"/>
                </a:solidFill>
                <a:effectLst/>
                <a:latin typeface="Consolas" panose="020B0609020204030204" pitchFamily="49" charset="0"/>
              </a:rPr>
              <a:t>,</a:t>
            </a:r>
            <a:r>
              <a:rPr lang="de-DE" b="0" dirty="0">
                <a:solidFill>
                  <a:srgbClr val="B5CEA8"/>
                </a:solidFill>
                <a:effectLst/>
                <a:latin typeface="Consolas" panose="020B0609020204030204" pitchFamily="49" charset="0"/>
              </a:rPr>
              <a:t>0</a:t>
            </a:r>
            <a:r>
              <a:rPr lang="de-DE" b="0" dirty="0">
                <a:solidFill>
                  <a:srgbClr val="D4D4D4"/>
                </a:solidFill>
                <a:effectLst/>
                <a:latin typeface="Consolas" panose="020B0609020204030204" pitchFamily="49" charset="0"/>
              </a:rPr>
              <a:t>,</a:t>
            </a:r>
            <a:r>
              <a:rPr lang="de-DE" b="0" dirty="0">
                <a:solidFill>
                  <a:srgbClr val="B5CEA8"/>
                </a:solidFill>
                <a:effectLst/>
                <a:latin typeface="Consolas" panose="020B0609020204030204" pitchFamily="49" charset="0"/>
              </a:rPr>
              <a:t>0</a:t>
            </a:r>
            <a:r>
              <a:rPr lang="de-DE" b="0" dirty="0">
                <a:solidFill>
                  <a:srgbClr val="D4D4D4"/>
                </a:solidFill>
                <a:effectLst/>
                <a:latin typeface="Consolas" panose="020B0609020204030204" pitchFamily="49" charset="0"/>
              </a:rPr>
              <a:t>,</a:t>
            </a:r>
            <a:r>
              <a:rPr lang="de-DE" b="0" dirty="0">
                <a:solidFill>
                  <a:srgbClr val="B5CEA8"/>
                </a:solidFill>
                <a:effectLst/>
                <a:latin typeface="Consolas" panose="020B0609020204030204" pitchFamily="49" charset="0"/>
              </a:rPr>
              <a:t>0.8</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color</a:t>
            </a:r>
            <a:r>
              <a:rPr lang="de-DE" b="0" dirty="0" err="1">
                <a:solidFill>
                  <a:srgbClr val="D4D4D4"/>
                </a:solidFill>
                <a:effectLst/>
                <a:latin typeface="Consolas" panose="020B0609020204030204" pitchFamily="49" charset="0"/>
              </a:rPr>
              <a:t>:</a:t>
            </a:r>
            <a:r>
              <a:rPr lang="de-DE" b="0" dirty="0" err="1">
                <a:solidFill>
                  <a:srgbClr val="CE9178"/>
                </a:solidFill>
                <a:effectLst/>
                <a:latin typeface="Consolas" panose="020B0609020204030204" pitchFamily="49" charset="0"/>
              </a:rPr>
              <a:t>white</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D7BA7D"/>
                </a:solidFill>
                <a:effectLst/>
                <a:latin typeface="Consolas" panose="020B0609020204030204" pitchFamily="49" charset="0"/>
              </a:rPr>
              <a:t>button1</a:t>
            </a:r>
            <a:r>
              <a:rPr lang="de-DE" b="0" dirty="0">
                <a:solidFill>
                  <a:srgbClr val="D4D4D4"/>
                </a:solidFill>
                <a:effectLst/>
                <a:latin typeface="Consolas" panose="020B0609020204030204" pitchFamily="49" charset="0"/>
              </a:rPr>
              <a:t>:</a:t>
            </a:r>
            <a:r>
              <a:rPr lang="de-DE" b="0" dirty="0">
                <a:solidFill>
                  <a:srgbClr val="D7BA7D"/>
                </a:solidFill>
                <a:effectLst/>
                <a:latin typeface="Consolas" panose="020B0609020204030204" pitchFamily="49" charset="0"/>
              </a:rPr>
              <a:t>active</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transform</a:t>
            </a:r>
            <a:r>
              <a:rPr lang="de-DE" b="0" dirty="0">
                <a:solidFill>
                  <a:srgbClr val="D4D4D4"/>
                </a:solidFill>
                <a:effectLst/>
                <a:latin typeface="Consolas" panose="020B0609020204030204" pitchFamily="49" charset="0"/>
              </a:rPr>
              <a:t>: </a:t>
            </a:r>
            <a:r>
              <a:rPr lang="de-DE" b="0" dirty="0" err="1">
                <a:solidFill>
                  <a:srgbClr val="DCDCAA"/>
                </a:solidFill>
                <a:effectLst/>
                <a:latin typeface="Consolas" panose="020B0609020204030204" pitchFamily="49" charset="0"/>
              </a:rPr>
              <a:t>scale</a:t>
            </a:r>
            <a:r>
              <a:rPr lang="de-DE" b="0" dirty="0">
                <a:solidFill>
                  <a:srgbClr val="D4D4D4"/>
                </a:solidFill>
                <a:effectLst/>
                <a:latin typeface="Consolas" panose="020B0609020204030204" pitchFamily="49" charset="0"/>
              </a:rPr>
              <a:t>(</a:t>
            </a:r>
            <a:r>
              <a:rPr lang="de-DE" b="0" dirty="0">
                <a:solidFill>
                  <a:srgbClr val="B5CEA8"/>
                </a:solidFill>
                <a:effectLst/>
                <a:latin typeface="Consolas" panose="020B0609020204030204" pitchFamily="49" charset="0"/>
              </a:rPr>
              <a:t>0.95</a:t>
            </a:r>
            <a:r>
              <a:rPr lang="de-DE" b="0" dirty="0">
                <a:solidFill>
                  <a:srgbClr val="D4D4D4"/>
                </a:solidFill>
                <a:effectLst/>
                <a:latin typeface="Consolas" panose="020B0609020204030204" pitchFamily="49" charset="0"/>
              </a:rPr>
              <a:t>);}</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D7BA7D"/>
                </a:solidFill>
                <a:effectLst/>
                <a:latin typeface="Consolas" panose="020B0609020204030204" pitchFamily="49" charset="0"/>
              </a:rPr>
              <a:t>button2</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display</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inline-block</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background-color</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38CFD9</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color</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072A2D</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text-</a:t>
            </a:r>
            <a:r>
              <a:rPr lang="de-DE" b="0" dirty="0" err="1">
                <a:solidFill>
                  <a:srgbClr val="9CDCFE"/>
                </a:solidFill>
                <a:effectLst/>
                <a:latin typeface="Consolas" panose="020B0609020204030204" pitchFamily="49" charset="0"/>
              </a:rPr>
              <a:t>decoration</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none</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text-</a:t>
            </a:r>
            <a:r>
              <a:rPr lang="de-DE" b="0" dirty="0" err="1">
                <a:solidFill>
                  <a:srgbClr val="9CDCFE"/>
                </a:solidFill>
                <a:effectLst/>
                <a:latin typeface="Consolas" panose="020B0609020204030204" pitchFamily="49" charset="0"/>
              </a:rPr>
              <a:t>transform</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uppercase</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padding</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0.75em</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2em</a:t>
            </a:r>
            <a:r>
              <a:rPr lang="de-DE" b="0" dirty="0">
                <a:solidFill>
                  <a:srgbClr val="D4D4D4"/>
                </a:solidFill>
                <a:effectLst/>
                <a:latin typeface="Consolas" panose="020B0609020204030204" pitchFamily="49" charset="0"/>
              </a:rPr>
              <a:t>; </a:t>
            </a:r>
            <a:r>
              <a:rPr lang="de-DE" b="0" dirty="0">
                <a:solidFill>
                  <a:srgbClr val="6A9955"/>
                </a:solidFill>
                <a:effectLst/>
                <a:latin typeface="Consolas" panose="020B0609020204030204" pitchFamily="49" charset="0"/>
              </a:rPr>
              <a:t>/* </a:t>
            </a:r>
            <a:r>
              <a:rPr lang="de-DE" b="0" dirty="0" err="1">
                <a:solidFill>
                  <a:srgbClr val="6A9955"/>
                </a:solidFill>
                <a:effectLst/>
                <a:latin typeface="Consolas" panose="020B0609020204030204" pitchFamily="49" charset="0"/>
              </a:rPr>
              <a:t>em</a:t>
            </a:r>
            <a:r>
              <a:rPr lang="de-DE" b="0" dirty="0">
                <a:solidFill>
                  <a:srgbClr val="6A9955"/>
                </a:solidFill>
                <a:effectLst/>
                <a:latin typeface="Consolas" panose="020B0609020204030204" pitchFamily="49" charset="0"/>
              </a:rPr>
              <a:t> = </a:t>
            </a:r>
            <a:r>
              <a:rPr lang="de-DE" b="0" dirty="0" err="1">
                <a:solidFill>
                  <a:srgbClr val="6A9955"/>
                </a:solidFill>
                <a:effectLst/>
                <a:latin typeface="Consolas" panose="020B0609020204030204" pitchFamily="49" charset="0"/>
              </a:rPr>
              <a:t>font</a:t>
            </a:r>
            <a:r>
              <a:rPr lang="de-DE" b="0" dirty="0">
                <a:solidFill>
                  <a:srgbClr val="6A9955"/>
                </a:solidFill>
                <a:effectLst/>
                <a:latin typeface="Consolas" panose="020B0609020204030204" pitchFamily="49" charset="0"/>
              </a:rPr>
              <a:t>-size */</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border</a:t>
            </a:r>
            <a:r>
              <a:rPr lang="de-DE" b="0" dirty="0">
                <a:solidFill>
                  <a:srgbClr val="9CDCFE"/>
                </a:solidFill>
                <a:effectLst/>
                <a:latin typeface="Consolas" panose="020B0609020204030204" pitchFamily="49" charset="0"/>
              </a:rPr>
              <a:t>-radius</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2rem</a:t>
            </a:r>
            <a:r>
              <a:rPr lang="de-DE" b="0" dirty="0">
                <a:solidFill>
                  <a:srgbClr val="D4D4D4"/>
                </a:solidFill>
                <a:effectLst/>
                <a:latin typeface="Consolas" panose="020B0609020204030204" pitchFamily="49" charset="0"/>
              </a:rPr>
              <a:t>; </a:t>
            </a:r>
            <a:r>
              <a:rPr lang="de-DE" b="0" dirty="0">
                <a:solidFill>
                  <a:srgbClr val="6A9955"/>
                </a:solidFill>
                <a:effectLst/>
                <a:latin typeface="Consolas" panose="020B0609020204030204" pitchFamily="49" charset="0"/>
              </a:rPr>
              <a:t>/* </a:t>
            </a:r>
            <a:r>
              <a:rPr lang="de-DE" b="0" dirty="0" err="1">
                <a:solidFill>
                  <a:srgbClr val="6A9955"/>
                </a:solidFill>
                <a:effectLst/>
                <a:latin typeface="Consolas" panose="020B0609020204030204" pitchFamily="49" charset="0"/>
              </a:rPr>
              <a:t>big</a:t>
            </a:r>
            <a:r>
              <a:rPr lang="de-DE" b="0" dirty="0">
                <a:solidFill>
                  <a:srgbClr val="6A9955"/>
                </a:solidFill>
                <a:effectLst/>
                <a:latin typeface="Consolas" panose="020B0609020204030204" pitchFamily="49" charset="0"/>
              </a:rPr>
              <a:t> </a:t>
            </a:r>
            <a:r>
              <a:rPr lang="de-DE" b="0" dirty="0" err="1">
                <a:solidFill>
                  <a:srgbClr val="6A9955"/>
                </a:solidFill>
                <a:effectLst/>
                <a:latin typeface="Consolas" panose="020B0609020204030204" pitchFamily="49" charset="0"/>
              </a:rPr>
              <a:t>numbers</a:t>
            </a:r>
            <a:r>
              <a:rPr lang="de-DE" b="0" dirty="0">
                <a:solidFill>
                  <a:srgbClr val="6A9955"/>
                </a:solidFill>
                <a:effectLst/>
                <a:latin typeface="Consolas" panose="020B0609020204030204" pitchFamily="49" charset="0"/>
              </a:rPr>
              <a:t> </a:t>
            </a:r>
            <a:r>
              <a:rPr lang="de-DE" b="0" dirty="0" err="1">
                <a:solidFill>
                  <a:srgbClr val="6A9955"/>
                </a:solidFill>
                <a:effectLst/>
                <a:latin typeface="Consolas" panose="020B0609020204030204" pitchFamily="49" charset="0"/>
              </a:rPr>
              <a:t>are</a:t>
            </a:r>
            <a:r>
              <a:rPr lang="de-DE" b="0" dirty="0">
                <a:solidFill>
                  <a:srgbClr val="6A9955"/>
                </a:solidFill>
                <a:effectLst/>
                <a:latin typeface="Consolas" panose="020B0609020204030204" pitchFamily="49" charset="0"/>
              </a:rPr>
              <a:t> ok */</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font-weight</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900</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font</a:t>
            </a:r>
            <a:r>
              <a:rPr lang="de-DE" b="0" dirty="0">
                <a:solidFill>
                  <a:srgbClr val="9CDCFE"/>
                </a:solidFill>
                <a:effectLst/>
                <a:latin typeface="Consolas" panose="020B0609020204030204" pitchFamily="49" charset="0"/>
              </a:rPr>
              <a:t>-size</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1.25rem</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transition</a:t>
            </a:r>
            <a:r>
              <a:rPr lang="de-DE" b="0" dirty="0">
                <a:solidFill>
                  <a:srgbClr val="D4D4D4"/>
                </a:solidFill>
                <a:effectLst/>
                <a:latin typeface="Consolas" panose="020B0609020204030204" pitchFamily="49" charset="0"/>
              </a:rPr>
              <a:t>: background-color </a:t>
            </a:r>
            <a:r>
              <a:rPr lang="de-DE" b="0" dirty="0">
                <a:solidFill>
                  <a:srgbClr val="B5CEA8"/>
                </a:solidFill>
                <a:effectLst/>
                <a:latin typeface="Consolas" panose="020B0609020204030204" pitchFamily="49" charset="0"/>
              </a:rPr>
              <a:t>0.2s</a:t>
            </a:r>
            <a:r>
              <a:rPr lang="de-DE" b="0" dirty="0">
                <a:solidFill>
                  <a:srgbClr val="D4D4D4"/>
                </a:solidFill>
                <a:effectLst/>
                <a:latin typeface="Consolas" panose="020B0609020204030204" pitchFamily="49" charset="0"/>
              </a:rPr>
              <a:t> </a:t>
            </a:r>
            <a:r>
              <a:rPr lang="de-DE" b="0" dirty="0" err="1">
                <a:solidFill>
                  <a:srgbClr val="CE9178"/>
                </a:solidFill>
                <a:effectLst/>
                <a:latin typeface="Consolas" panose="020B0609020204030204" pitchFamily="49" charset="0"/>
              </a:rPr>
              <a:t>ease</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D7BA7D"/>
                </a:solidFill>
                <a:effectLst/>
                <a:latin typeface="Consolas" panose="020B0609020204030204" pitchFamily="49" charset="0"/>
              </a:rPr>
              <a:t>button2</a:t>
            </a:r>
            <a:r>
              <a:rPr lang="de-DE" b="0" dirty="0">
                <a:solidFill>
                  <a:srgbClr val="D4D4D4"/>
                </a:solidFill>
                <a:effectLst/>
                <a:latin typeface="Consolas" panose="020B0609020204030204" pitchFamily="49" charset="0"/>
              </a:rPr>
              <a:t>:</a:t>
            </a:r>
            <a:r>
              <a:rPr lang="de-DE" b="0" dirty="0">
                <a:solidFill>
                  <a:srgbClr val="D7BA7D"/>
                </a:solidFill>
                <a:effectLst/>
                <a:latin typeface="Consolas" panose="020B0609020204030204" pitchFamily="49" charset="0"/>
              </a:rPr>
              <a:t>hover</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opacity</a:t>
            </a:r>
            <a:r>
              <a:rPr lang="de-DE" b="0" dirty="0">
                <a:solidFill>
                  <a:srgbClr val="D4D4D4"/>
                </a:solidFill>
                <a:effectLst/>
                <a:latin typeface="Consolas" panose="020B0609020204030204" pitchFamily="49" charset="0"/>
              </a:rPr>
              <a:t>: </a:t>
            </a:r>
            <a:r>
              <a:rPr lang="de-DE" b="0" dirty="0">
                <a:solidFill>
                  <a:srgbClr val="B5CEA8"/>
                </a:solidFill>
                <a:effectLst/>
                <a:latin typeface="Consolas" panose="020B0609020204030204" pitchFamily="49" charset="0"/>
              </a:rPr>
              <a:t>0.75</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D7BA7D"/>
                </a:solidFill>
                <a:effectLst/>
                <a:latin typeface="Consolas" panose="020B0609020204030204" pitchFamily="49" charset="0"/>
              </a:rPr>
              <a:t>button2</a:t>
            </a:r>
            <a:r>
              <a:rPr lang="de-DE" b="0" dirty="0">
                <a:solidFill>
                  <a:srgbClr val="D4D4D4"/>
                </a:solidFill>
                <a:effectLst/>
                <a:latin typeface="Consolas" panose="020B0609020204030204" pitchFamily="49" charset="0"/>
              </a:rPr>
              <a:t>:</a:t>
            </a:r>
            <a:r>
              <a:rPr lang="de-DE" b="0" dirty="0">
                <a:solidFill>
                  <a:srgbClr val="D7BA7D"/>
                </a:solidFill>
                <a:effectLst/>
                <a:latin typeface="Consolas" panose="020B0609020204030204" pitchFamily="49" charset="0"/>
              </a:rPr>
              <a:t>active</a:t>
            </a:r>
            <a:r>
              <a:rPr lang="de-DE" b="0" dirty="0">
                <a:solidFill>
                  <a:srgbClr val="D4D4D4"/>
                </a:solidFill>
                <a:effectLst/>
                <a:latin typeface="Consolas" panose="020B0609020204030204" pitchFamily="49" charset="0"/>
              </a:rPr>
              <a:t> {</a:t>
            </a:r>
          </a:p>
          <a:p>
            <a:r>
              <a:rPr lang="de-DE" b="0" dirty="0">
                <a:solidFill>
                  <a:srgbClr val="D4D4D4"/>
                </a:solidFill>
                <a:effectLst/>
                <a:latin typeface="Consolas" panose="020B0609020204030204" pitchFamily="49" charset="0"/>
              </a:rPr>
              <a:t>            </a:t>
            </a:r>
            <a:r>
              <a:rPr lang="de-DE" b="0" dirty="0">
                <a:solidFill>
                  <a:srgbClr val="9CDCFE"/>
                </a:solidFill>
                <a:effectLst/>
                <a:latin typeface="Consolas" panose="020B0609020204030204" pitchFamily="49" charset="0"/>
              </a:rPr>
              <a:t>background-color</a:t>
            </a:r>
            <a:r>
              <a:rPr lang="de-DE" b="0" dirty="0">
                <a:solidFill>
                  <a:srgbClr val="D4D4D4"/>
                </a:solidFill>
                <a:effectLst/>
                <a:latin typeface="Consolas" panose="020B0609020204030204" pitchFamily="49" charset="0"/>
              </a:rPr>
              <a:t>:  #</a:t>
            </a:r>
            <a:r>
              <a:rPr lang="de-DE" b="0" dirty="0">
                <a:solidFill>
                  <a:srgbClr val="CE9178"/>
                </a:solidFill>
                <a:effectLst/>
                <a:latin typeface="Consolas" panose="020B0609020204030204" pitchFamily="49" charset="0"/>
              </a:rPr>
              <a:t>3899d9</a:t>
            </a:r>
            <a:r>
              <a:rPr lang="de-DE" b="0" dirty="0">
                <a:solidFill>
                  <a:srgbClr val="D4D4D4"/>
                </a:solidFill>
                <a:effectLst/>
                <a:latin typeface="Consolas" panose="020B0609020204030204" pitchFamily="49" charset="0"/>
              </a:rPr>
              <a:t>;}</a:t>
            </a:r>
          </a:p>
          <a:p>
            <a:br>
              <a:rPr lang="de-DE" b="0" dirty="0">
                <a:solidFill>
                  <a:srgbClr val="D4D4D4"/>
                </a:solidFill>
                <a:effectLst/>
                <a:latin typeface="Consolas" panose="020B0609020204030204" pitchFamily="49" charset="0"/>
              </a:rPr>
            </a:br>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style</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head</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br>
              <a:rPr lang="de-DE" b="0" dirty="0">
                <a:solidFill>
                  <a:srgbClr val="D4D4D4"/>
                </a:solidFill>
                <a:effectLst/>
                <a:latin typeface="Consolas" panose="020B0609020204030204" pitchFamily="49" charset="0"/>
              </a:rPr>
            </a:b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body</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header</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div</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container</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h1</a:t>
            </a:r>
            <a:r>
              <a:rPr lang="de-DE" b="0" dirty="0">
                <a:solidFill>
                  <a:srgbClr val="808080"/>
                </a:solidFill>
                <a:effectLst/>
                <a:latin typeface="Consolas" panose="020B0609020204030204" pitchFamily="49" charset="0"/>
              </a:rPr>
              <a:t>&gt;</a:t>
            </a:r>
            <a:r>
              <a:rPr lang="de-DE" b="0" dirty="0">
                <a:solidFill>
                  <a:srgbClr val="D4D4D4"/>
                </a:solidFill>
                <a:effectLst/>
                <a:latin typeface="Consolas" panose="020B0609020204030204" pitchFamily="49" charset="0"/>
              </a:rPr>
              <a:t>Buttons</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h1</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div</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row</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p</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column</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a</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id</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"btn1"</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href</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"button1"</a:t>
            </a:r>
            <a:r>
              <a:rPr lang="de-DE" b="0" dirty="0">
                <a:solidFill>
                  <a:srgbClr val="808080"/>
                </a:solidFill>
                <a:effectLst/>
                <a:latin typeface="Consolas" panose="020B0609020204030204" pitchFamily="49" charset="0"/>
              </a:rPr>
              <a:t>&gt;</a:t>
            </a:r>
            <a:r>
              <a:rPr lang="de-DE" b="0" dirty="0">
                <a:solidFill>
                  <a:srgbClr val="D4D4D4"/>
                </a:solidFill>
                <a:effectLst/>
                <a:latin typeface="Consolas" panose="020B0609020204030204" pitchFamily="49" charset="0"/>
              </a:rPr>
              <a:t>Buy </a:t>
            </a:r>
            <a:r>
              <a:rPr lang="de-DE" b="0" dirty="0" err="1">
                <a:solidFill>
                  <a:srgbClr val="D4D4D4"/>
                </a:solidFill>
                <a:effectLst/>
                <a:latin typeface="Consolas" panose="020B0609020204030204" pitchFamily="49" charset="0"/>
              </a:rPr>
              <a:t>now</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a</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p</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p</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column</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id</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"btn1-2"</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p</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p</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column</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id</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"btn1-3"</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p</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div</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div</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row</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p</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column</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a</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id</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"btn2"</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href</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"button2"</a:t>
            </a:r>
            <a:r>
              <a:rPr lang="de-DE" b="0" dirty="0">
                <a:solidFill>
                  <a:srgbClr val="808080"/>
                </a:solidFill>
                <a:effectLst/>
                <a:latin typeface="Consolas" panose="020B0609020204030204" pitchFamily="49" charset="0"/>
              </a:rPr>
              <a:t>&gt;</a:t>
            </a:r>
            <a:r>
              <a:rPr lang="de-DE" b="0" dirty="0">
                <a:solidFill>
                  <a:srgbClr val="D4D4D4"/>
                </a:solidFill>
                <a:effectLst/>
                <a:latin typeface="Consolas" panose="020B0609020204030204" pitchFamily="49" charset="0"/>
              </a:rPr>
              <a:t>Buy </a:t>
            </a:r>
            <a:r>
              <a:rPr lang="de-DE" b="0" dirty="0" err="1">
                <a:solidFill>
                  <a:srgbClr val="D4D4D4"/>
                </a:solidFill>
                <a:effectLst/>
                <a:latin typeface="Consolas" panose="020B0609020204030204" pitchFamily="49" charset="0"/>
              </a:rPr>
              <a:t>now</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a</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p</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p</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column</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id</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"btn2-2"</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p</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p</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class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column</a:t>
            </a:r>
            <a:r>
              <a:rPr lang="de-DE" b="0" dirty="0">
                <a:solidFill>
                  <a:srgbClr val="CE9178"/>
                </a:solidFill>
                <a:effectLst/>
                <a:latin typeface="Consolas" panose="020B0609020204030204" pitchFamily="49" charset="0"/>
              </a:rPr>
              <a: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id</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"btn2-3"</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p</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div</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div</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header</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a:solidFill>
                  <a:srgbClr val="569CD6"/>
                </a:solidFill>
                <a:effectLst/>
                <a:latin typeface="Consolas" panose="020B0609020204030204" pitchFamily="49" charset="0"/>
              </a:rPr>
              <a:t>div</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id</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output</a:t>
            </a:r>
            <a:r>
              <a:rPr lang="de-DE" b="0" dirty="0">
                <a:solidFill>
                  <a:srgbClr val="CE9178"/>
                </a:solidFill>
                <a:effectLst/>
                <a:latin typeface="Consolas" panose="020B0609020204030204" pitchFamily="49" charset="0"/>
              </a:rPr>
              <a:t>"</a:t>
            </a:r>
            <a:r>
              <a:rPr lang="de-DE" b="0" dirty="0">
                <a:solidFill>
                  <a:srgbClr val="808080"/>
                </a:solidFill>
                <a:effectLst/>
                <a:latin typeface="Consolas" panose="020B0609020204030204" pitchFamily="49" charset="0"/>
              </a:rPr>
              <a:t>&gt;&lt;/</a:t>
            </a:r>
            <a:r>
              <a:rPr lang="de-DE" b="0" dirty="0">
                <a:solidFill>
                  <a:srgbClr val="569CD6"/>
                </a:solidFill>
                <a:effectLst/>
                <a:latin typeface="Consolas" panose="020B0609020204030204" pitchFamily="49" charset="0"/>
              </a:rPr>
              <a:t>div</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script</a:t>
            </a:r>
            <a:r>
              <a:rPr lang="de-DE" b="0" dirty="0">
                <a:solidFill>
                  <a:srgbClr val="D4D4D4"/>
                </a:solidFill>
                <a:effectLst/>
                <a:latin typeface="Consolas" panose="020B0609020204030204" pitchFamily="49" charset="0"/>
              </a:rPr>
              <a:t> </a:t>
            </a:r>
            <a:r>
              <a:rPr lang="de-DE" b="0" dirty="0" err="1">
                <a:solidFill>
                  <a:srgbClr val="9CDCFE"/>
                </a:solidFill>
                <a:effectLst/>
                <a:latin typeface="Consolas" panose="020B0609020204030204" pitchFamily="49" charset="0"/>
              </a:rPr>
              <a:t>src</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a:t>
            </a:r>
            <a:r>
              <a:rPr lang="de-DE" b="0" dirty="0" err="1">
                <a:solidFill>
                  <a:srgbClr val="CE9178"/>
                </a:solidFill>
                <a:effectLst/>
                <a:latin typeface="Consolas" panose="020B0609020204030204" pitchFamily="49" charset="0"/>
              </a:rPr>
              <a:t>lib</a:t>
            </a:r>
            <a:r>
              <a:rPr lang="de-DE" b="0" dirty="0">
                <a:solidFill>
                  <a:srgbClr val="CE9178"/>
                </a:solidFill>
                <a:effectLst/>
                <a:latin typeface="Consolas" panose="020B0609020204030204" pitchFamily="49" charset="0"/>
              </a:rPr>
              <a:t>/util.js"</a:t>
            </a:r>
            <a:r>
              <a:rPr lang="de-DE" b="0" dirty="0">
                <a:solidFill>
                  <a:srgbClr val="808080"/>
                </a:solidFill>
                <a:effectLst/>
                <a:latin typeface="Consolas" panose="020B0609020204030204" pitchFamily="49" charset="0"/>
              </a:rPr>
              <a:t>&gt;&lt;/</a:t>
            </a:r>
            <a:r>
              <a:rPr lang="de-DE" b="0" dirty="0" err="1">
                <a:solidFill>
                  <a:srgbClr val="569CD6"/>
                </a:solidFill>
                <a:effectLst/>
                <a:latin typeface="Consolas" panose="020B0609020204030204" pitchFamily="49" charset="0"/>
              </a:rPr>
              <a:t>script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script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r>
              <a:rPr lang="de-DE" b="0" dirty="0">
                <a:solidFill>
                  <a:srgbClr val="D4D4D4"/>
                </a:solidFill>
                <a:effectLst/>
                <a:latin typeface="Consolas" panose="020B0609020204030204" pitchFamily="49" charset="0"/>
              </a:rPr>
              <a:t>        </a:t>
            </a:r>
            <a:r>
              <a:rPr lang="de-DE" b="0" dirty="0" err="1">
                <a:solidFill>
                  <a:srgbClr val="DCDCAA"/>
                </a:solidFill>
                <a:effectLst/>
                <a:latin typeface="Consolas" panose="020B0609020204030204" pitchFamily="49" charset="0"/>
              </a:rPr>
              <a:t>displayHTML</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'btn1'</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'btn1-2'</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DCDCAA"/>
                </a:solidFill>
                <a:effectLst/>
                <a:latin typeface="Consolas" panose="020B0609020204030204" pitchFamily="49" charset="0"/>
              </a:rPr>
              <a:t>displayStyles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'btn1'</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'btn1-3'</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DCDCAA"/>
                </a:solidFill>
                <a:effectLst/>
                <a:latin typeface="Consolas" panose="020B0609020204030204" pitchFamily="49" charset="0"/>
              </a:rPr>
              <a:t>displayHTML</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'btn2'</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'btn2-2'</a:t>
            </a:r>
            <a:r>
              <a:rPr lang="de-DE" b="0" dirty="0">
                <a:solidFill>
                  <a:srgbClr val="D4D4D4"/>
                </a:solidFill>
                <a:effectLst/>
                <a:latin typeface="Consolas" panose="020B0609020204030204" pitchFamily="49" charset="0"/>
              </a:rPr>
              <a:t>);</a:t>
            </a:r>
          </a:p>
          <a:p>
            <a:r>
              <a:rPr lang="de-DE" b="0" dirty="0">
                <a:solidFill>
                  <a:srgbClr val="D4D4D4"/>
                </a:solidFill>
                <a:effectLst/>
                <a:latin typeface="Consolas" panose="020B0609020204030204" pitchFamily="49" charset="0"/>
              </a:rPr>
              <a:t>        </a:t>
            </a:r>
            <a:r>
              <a:rPr lang="de-DE" b="0" dirty="0" err="1">
                <a:solidFill>
                  <a:srgbClr val="DCDCAA"/>
                </a:solidFill>
                <a:effectLst/>
                <a:latin typeface="Consolas" panose="020B0609020204030204" pitchFamily="49" charset="0"/>
              </a:rPr>
              <a:t>displayStyles</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'btn2'</a:t>
            </a:r>
            <a:r>
              <a:rPr lang="de-DE" b="0" dirty="0">
                <a:solidFill>
                  <a:srgbClr val="D4D4D4"/>
                </a:solidFill>
                <a:effectLst/>
                <a:latin typeface="Consolas" panose="020B0609020204030204" pitchFamily="49" charset="0"/>
              </a:rPr>
              <a:t>,</a:t>
            </a:r>
            <a:r>
              <a:rPr lang="de-DE" b="0" dirty="0">
                <a:solidFill>
                  <a:srgbClr val="CE9178"/>
                </a:solidFill>
                <a:effectLst/>
                <a:latin typeface="Consolas" panose="020B0609020204030204" pitchFamily="49" charset="0"/>
              </a:rPr>
              <a:t>'btn2-3'</a:t>
            </a:r>
            <a:r>
              <a:rPr lang="de-DE" b="0" dirty="0">
                <a:solidFill>
                  <a:srgbClr val="D4D4D4"/>
                </a:solidFill>
                <a:effectLst/>
                <a:latin typeface="Consolas" panose="020B0609020204030204" pitchFamily="49" charset="0"/>
              </a:rPr>
              <a:t>)</a:t>
            </a:r>
          </a:p>
          <a:p>
            <a:br>
              <a:rPr lang="de-DE" b="0" dirty="0">
                <a:solidFill>
                  <a:srgbClr val="D4D4D4"/>
                </a:solidFill>
                <a:effectLst/>
                <a:latin typeface="Consolas" panose="020B0609020204030204" pitchFamily="49" charset="0"/>
              </a:rPr>
            </a:br>
            <a:r>
              <a:rPr lang="de-DE" b="0" dirty="0">
                <a:solidFill>
                  <a:srgbClr val="D4D4D4"/>
                </a:solidFill>
                <a:effectLst/>
                <a:latin typeface="Consolas" panose="020B0609020204030204" pitchFamily="49" charset="0"/>
              </a:rPr>
              <a:t>    </a:t>
            </a: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script</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br>
              <a:rPr lang="de-DE" b="0" dirty="0">
                <a:solidFill>
                  <a:srgbClr val="D4D4D4"/>
                </a:solidFill>
                <a:effectLst/>
                <a:latin typeface="Consolas" panose="020B0609020204030204" pitchFamily="49" charset="0"/>
              </a:rPr>
            </a:b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body</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br>
              <a:rPr lang="de-DE" b="0" dirty="0">
                <a:solidFill>
                  <a:srgbClr val="D4D4D4"/>
                </a:solidFill>
                <a:effectLst/>
                <a:latin typeface="Consolas" panose="020B0609020204030204" pitchFamily="49" charset="0"/>
              </a:rPr>
            </a:br>
            <a:r>
              <a:rPr lang="de-DE" b="0" dirty="0">
                <a:solidFill>
                  <a:srgbClr val="808080"/>
                </a:solidFill>
                <a:effectLst/>
                <a:latin typeface="Consolas" panose="020B0609020204030204" pitchFamily="49" charset="0"/>
              </a:rPr>
              <a:t>&lt;/</a:t>
            </a:r>
            <a:r>
              <a:rPr lang="de-DE" b="0" dirty="0" err="1">
                <a:solidFill>
                  <a:srgbClr val="569CD6"/>
                </a:solidFill>
                <a:effectLst/>
                <a:latin typeface="Consolas" panose="020B0609020204030204" pitchFamily="49" charset="0"/>
              </a:rPr>
              <a:t>html</a:t>
            </a:r>
            <a:r>
              <a:rPr lang="de-DE" b="0" dirty="0">
                <a:solidFill>
                  <a:srgbClr val="808080"/>
                </a:solidFill>
                <a:effectLst/>
                <a:latin typeface="Consolas" panose="020B0609020204030204" pitchFamily="49" charset="0"/>
              </a:rPr>
              <a:t>&gt;</a:t>
            </a:r>
            <a:endParaRPr lang="de-DE" b="0" dirty="0">
              <a:solidFill>
                <a:srgbClr val="D4D4D4"/>
              </a:solidFill>
              <a:effectLst/>
              <a:latin typeface="Consolas" panose="020B0609020204030204" pitchFamily="49" charset="0"/>
            </a:endParaRPr>
          </a:p>
          <a:p>
            <a:endParaRPr lang="de-DE" dirty="0"/>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17</a:t>
            </a:fld>
            <a:endParaRPr lang="de-DE" altLang="de-DE"/>
          </a:p>
        </p:txBody>
      </p:sp>
    </p:spTree>
    <p:extLst>
      <p:ext uri="{BB962C8B-B14F-4D97-AF65-F5344CB8AC3E}">
        <p14:creationId xmlns:p14="http://schemas.microsoft.com/office/powerpoint/2010/main" val="504408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18</a:t>
            </a:fld>
            <a:endParaRPr lang="de-DE" altLang="de-DE" sz="1100"/>
          </a:p>
        </p:txBody>
      </p:sp>
    </p:spTree>
    <p:extLst>
      <p:ext uri="{BB962C8B-B14F-4D97-AF65-F5344CB8AC3E}">
        <p14:creationId xmlns:p14="http://schemas.microsoft.com/office/powerpoint/2010/main" val="3295647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002</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header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60%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5rem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#f4eed9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#385c55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'Playfair 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/*#38CFD9;*/</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.row</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flex-container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.column</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flex-items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2px</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pink</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solid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flex</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/*or width:100%;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1.06rem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inline-block</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inherit</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0.5em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1.5em</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transition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250ms</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1.25rem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a:t>
            </a:r>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rgba</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0.8</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inline-block</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#072A2D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text-transform</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uppercase</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em = font-size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border-radius</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big numbers are ok */</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900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1.25rem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.button2:hover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opacity</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Buttons</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"row"</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"btn1"</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"button1"</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Buy now</a:t>
            </a:r>
            <a:r>
              <a:rPr lang="de-DE" b="0">
                <a:solidFill>
                  <a:srgbClr val="800000"/>
                </a:solidFill>
                <a:effectLst/>
                <a:latin typeface="Consolas" panose="020B0609020204030204" pitchFamily="49" charset="0"/>
              </a:rPr>
              <a:t>&lt;/a&gt;&lt;/p&gt;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"btn1-2"</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"btn1-3"</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"row"</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"btn2"</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"button2"</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Buy now</a:t>
            </a:r>
            <a:r>
              <a:rPr lang="de-DE" b="0">
                <a:solidFill>
                  <a:srgbClr val="800000"/>
                </a:solidFill>
                <a:effectLst/>
                <a:latin typeface="Consolas" panose="020B0609020204030204" pitchFamily="49" charset="0"/>
              </a:rPr>
              <a:t>&lt;/a&gt;&lt;/p&gt;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"btn2-2"</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"btn2-3"</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"output"</a:t>
            </a:r>
            <a:r>
              <a:rPr lang="de-DE" b="0">
                <a:solidFill>
                  <a:srgbClr val="800000"/>
                </a:solidFill>
                <a:effectLst/>
                <a:latin typeface="Consolas" panose="020B0609020204030204" pitchFamily="49" charset="0"/>
              </a:rPr>
              <a:t>&gt;&lt;/div&gt;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&lt;script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"lib/util.js"</a:t>
            </a:r>
            <a:r>
              <a:rPr lang="de-DE" b="0">
                <a:solidFill>
                  <a:srgbClr val="800000"/>
                </a:solidFill>
                <a:effectLst/>
                <a:latin typeface="Consolas" panose="020B0609020204030204" pitchFamily="49" charset="0"/>
              </a:rPr>
              <a:t>&gt;&lt;/script&gt;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&lt;script&gt;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displayHTML</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displayStyles</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'btn1-3'</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displayHTML</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displayStyles</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'btn2-3'</a:t>
            </a:r>
            <a:r>
              <a:rPr lang="de-DE" b="0">
                <a:solidFill>
                  <a:srgbClr val="000000"/>
                </a:solidFill>
                <a:effectLst/>
                <a:latin typeface="Consolas" panose="020B0609020204030204" pitchFamily="49" charset="0"/>
              </a:rPr>
              <a:t>)</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&lt;/script&gt;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19</a:t>
            </a:fld>
            <a:endParaRPr lang="de-DE" altLang="de-DE"/>
          </a:p>
        </p:txBody>
      </p:sp>
    </p:spTree>
    <p:extLst>
      <p:ext uri="{BB962C8B-B14F-4D97-AF65-F5344CB8AC3E}">
        <p14:creationId xmlns:p14="http://schemas.microsoft.com/office/powerpoint/2010/main" val="2916059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002</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header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60%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5rem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#f4eed9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#385c55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'Playfair 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/*#38CFD9;*/</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.row</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flex-container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.column</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flex-items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2px</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pink</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solid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flex</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/*or width:100%;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1.06rem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inline-block</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inherit</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0.5em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1.5em</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transition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250ms</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1.25rem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a:t>
            </a:r>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rgba</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0.8</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inline-block</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#072A2D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text-transform</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uppercase</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em = font-size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border-radius</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big numbers are ok */</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900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1.25rem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.button2:hover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opacity</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Buttons</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"row"</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"btn1"</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"button1"</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Buy now</a:t>
            </a:r>
            <a:r>
              <a:rPr lang="de-DE" b="0">
                <a:solidFill>
                  <a:srgbClr val="800000"/>
                </a:solidFill>
                <a:effectLst/>
                <a:latin typeface="Consolas" panose="020B0609020204030204" pitchFamily="49" charset="0"/>
              </a:rPr>
              <a:t>&lt;/a&gt;&lt;/p&gt;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"btn1-2"</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"btn1-3"</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"row"</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"btn2"</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"button2"</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Buy now</a:t>
            </a:r>
            <a:r>
              <a:rPr lang="de-DE" b="0">
                <a:solidFill>
                  <a:srgbClr val="800000"/>
                </a:solidFill>
                <a:effectLst/>
                <a:latin typeface="Consolas" panose="020B0609020204030204" pitchFamily="49" charset="0"/>
              </a:rPr>
              <a:t>&lt;/a&gt;&lt;/p&gt;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"btn2-2"</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"column"</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"btn2-3"</a:t>
            </a:r>
            <a:r>
              <a:rPr lang="de-DE" b="0">
                <a:solidFill>
                  <a:srgbClr val="800000"/>
                </a:solidFill>
                <a:effectLst/>
                <a:latin typeface="Consolas" panose="020B0609020204030204" pitchFamily="49" charset="0"/>
              </a:rPr>
              <a:t>&gt;&lt;/p&gt;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id</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"output"</a:t>
            </a:r>
            <a:r>
              <a:rPr lang="de-DE" b="0">
                <a:solidFill>
                  <a:srgbClr val="800000"/>
                </a:solidFill>
                <a:effectLst/>
                <a:latin typeface="Consolas" panose="020B0609020204030204" pitchFamily="49" charset="0"/>
              </a:rPr>
              <a:t>&gt;&lt;/div&gt;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&lt;script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"lib/util.js"</a:t>
            </a:r>
            <a:r>
              <a:rPr lang="de-DE" b="0">
                <a:solidFill>
                  <a:srgbClr val="800000"/>
                </a:solidFill>
                <a:effectLst/>
                <a:latin typeface="Consolas" panose="020B0609020204030204" pitchFamily="49" charset="0"/>
              </a:rPr>
              <a:t>&gt;&lt;/script&gt;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&lt;script&gt;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displayHTML</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displayStyles</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'btn1-3'</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displayHTML</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displayStyles</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a:t>
            </a:r>
            <a:r>
              <a:rPr lang="de-DE" b="0">
                <a:solidFill>
                  <a:srgbClr val="000000"/>
                </a:solidFill>
                <a:effectLst/>
                <a:latin typeface="Consolas" panose="020B0609020204030204" pitchFamily="49" charset="0"/>
              </a:rPr>
              <a:t>,</a:t>
            </a:r>
            <a:r>
              <a:rPr lang="de-DE" b="0">
                <a:solidFill>
                  <a:srgbClr val="A31515"/>
                </a:solidFill>
                <a:effectLst/>
                <a:latin typeface="Consolas" panose="020B0609020204030204" pitchFamily="49" charset="0"/>
              </a:rPr>
              <a:t>'btn2-3'</a:t>
            </a:r>
            <a:r>
              <a:rPr lang="de-DE" b="0">
                <a:solidFill>
                  <a:srgbClr val="000000"/>
                </a:solidFill>
                <a:effectLst/>
                <a:latin typeface="Consolas" panose="020B0609020204030204" pitchFamily="49" charset="0"/>
              </a:rPr>
              <a:t>)</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&lt;/script&gt;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20</a:t>
            </a:fld>
            <a:endParaRPr lang="de-DE" altLang="de-DE"/>
          </a:p>
        </p:txBody>
      </p:sp>
    </p:spTree>
    <p:extLst>
      <p:ext uri="{BB962C8B-B14F-4D97-AF65-F5344CB8AC3E}">
        <p14:creationId xmlns:p14="http://schemas.microsoft.com/office/powerpoint/2010/main" val="2133202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003</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header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5rem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#23424A</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#FFF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.w-50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50%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section</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rgba</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0.6</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.row</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flex-container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.col</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flex-items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flex</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/*or width:100%;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'Playfair 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inline-block</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#072A2D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text-transform</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uppercase</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em = font-size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border-radius</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big numbers are ok */</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900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1.25rem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opacity</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.mt-2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margin-top</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"w-50"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Repudiandae nobis numquam vero, quasi facilis ducimus necessitatibus ex cum deserunt laudantium.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"button1 mt-2"</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I want to learn</a:t>
            </a:r>
            <a:r>
              <a:rPr lang="de-DE" b="0">
                <a:solidFill>
                  <a:srgbClr val="800000"/>
                </a:solidFill>
                <a:effectLst/>
                <a:latin typeface="Consolas" panose="020B0609020204030204" pitchFamily="49" charset="0"/>
              </a:rPr>
              <a:t>&lt;/a&gt;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 row"</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Cheap</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Quick</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Affordable</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21</a:t>
            </a:fld>
            <a:endParaRPr lang="de-DE" altLang="de-DE"/>
          </a:p>
        </p:txBody>
      </p:sp>
    </p:spTree>
    <p:extLst>
      <p:ext uri="{BB962C8B-B14F-4D97-AF65-F5344CB8AC3E}">
        <p14:creationId xmlns:p14="http://schemas.microsoft.com/office/powerpoint/2010/main" val="2812944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22</a:t>
            </a:fld>
            <a:endParaRPr lang="de-DE" altLang="de-DE"/>
          </a:p>
        </p:txBody>
      </p:sp>
    </p:spTree>
    <p:extLst>
      <p:ext uri="{BB962C8B-B14F-4D97-AF65-F5344CB8AC3E}">
        <p14:creationId xmlns:p14="http://schemas.microsoft.com/office/powerpoint/2010/main" val="4051561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2</a:t>
            </a:fld>
            <a:endParaRPr lang="de-DE" altLang="de-DE" sz="11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23</a:t>
            </a:fld>
            <a:endParaRPr lang="de-DE" altLang="de-DE" sz="1100"/>
          </a:p>
        </p:txBody>
      </p:sp>
    </p:spTree>
    <p:extLst>
      <p:ext uri="{BB962C8B-B14F-4D97-AF65-F5344CB8AC3E}">
        <p14:creationId xmlns:p14="http://schemas.microsoft.com/office/powerpoint/2010/main" val="1414831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004</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header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5rem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#23424A</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#FFF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.w-50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50%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section</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rgba</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0.6</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.row</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flex-container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.col</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flex-items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flex</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/*or width:100%;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'Playfair 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inline-block</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#072A2D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text-transform</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uppercase</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em = font-size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border-radius</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big numbers are ok */</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900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1.25rem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opacity</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.mt-2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margin-top</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#136c72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justify-content</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space-between</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align-items</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.navItem</a:t>
            </a: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.navItem</a:t>
            </a: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opacity</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.navList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list-style</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a:t>
            </a:r>
            <a:endParaRPr lang="de-DE" b="0">
              <a:solidFill>
                <a:srgbClr val="000000"/>
              </a:solidFill>
              <a:effectLst/>
              <a:latin typeface="Consolas" panose="020B0609020204030204" pitchFamily="49" charset="0"/>
            </a:endParaRPr>
          </a:p>
          <a:p>
            <a:r>
              <a:rPr lang="de-DE" b="0">
                <a:solidFill>
                  <a:srgbClr val="008000"/>
                </a:solidFill>
                <a:effectLst/>
                <a:latin typeface="Consolas" panose="020B0609020204030204" pitchFamily="49" charset="0"/>
              </a:rPr>
              <a:t>        .navList:nth-of-type(1) {</a:t>
            </a:r>
            <a:endParaRPr lang="de-DE" b="0">
              <a:solidFill>
                <a:srgbClr val="000000"/>
              </a:solidFill>
              <a:effectLst/>
              <a:latin typeface="Consolas" panose="020B0609020204030204" pitchFamily="49" charset="0"/>
            </a:endParaRPr>
          </a:p>
          <a:p>
            <a:r>
              <a:rPr lang="de-DE" b="0">
                <a:solidFill>
                  <a:srgbClr val="008000"/>
                </a:solidFill>
                <a:effectLst/>
                <a:latin typeface="Consolas" panose="020B0609020204030204" pitchFamily="49" charset="0"/>
              </a:rPr>
              <a:t>            flex-grow:1;</a:t>
            </a:r>
            <a:endParaRPr lang="de-DE" b="0">
              <a:solidFill>
                <a:srgbClr val="000000"/>
              </a:solidFill>
              <a:effectLst/>
              <a:latin typeface="Consolas" panose="020B0609020204030204" pitchFamily="49" charset="0"/>
            </a:endParaRPr>
          </a:p>
          <a:p>
            <a:r>
              <a:rPr lang="de-DE" b="0">
                <a:solidFill>
                  <a:srgbClr val="008000"/>
                </a:solidFill>
                <a:effectLst/>
                <a:latin typeface="Consolas" panose="020B0609020204030204" pitchFamily="49" charset="0"/>
              </a:rPr>
              <a:t>            /* Alternative: margin-right:auto;/*</a:t>
            </a:r>
            <a:endParaRPr lang="de-DE" b="0">
              <a:solidFill>
                <a:srgbClr val="000000"/>
              </a:solidFill>
              <a:effectLst/>
              <a:latin typeface="Consolas" panose="020B0609020204030204" pitchFamily="49" charset="0"/>
            </a:endParaRPr>
          </a:p>
          <a:p>
            <a:r>
              <a:rPr lang="de-DE" b="0">
                <a:solidFill>
                  <a:srgbClr val="008000"/>
                </a:solidFill>
                <a:effectLst/>
                <a:latin typeface="Consolas" panose="020B0609020204030204" pitchFamily="49" charset="0"/>
              </a:rPr>
              <a:t>        }</a:t>
            </a:r>
            <a:endParaRPr lang="de-DE" b="0">
              <a:solidFill>
                <a:srgbClr val="000000"/>
              </a:solidFill>
              <a:effectLst/>
              <a:latin typeface="Consolas" panose="020B0609020204030204" pitchFamily="49" charset="0"/>
            </a:endParaRPr>
          </a:p>
          <a:p>
            <a:r>
              <a:rPr lang="de-DE" b="0">
                <a:solidFill>
                  <a:srgbClr val="008000"/>
                </a:solidFill>
                <a:effectLst/>
                <a:latin typeface="Consolas" panose="020B0609020204030204" pitchFamily="49" charset="0"/>
              </a:rPr>
              <a: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&lt;nav&gt;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 nav"</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"img/logo.png"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alt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"logo"</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Home</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About</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Contact</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Sign</a:t>
            </a:r>
            <a:r>
              <a:rPr lang="de-DE" b="0">
                <a:solidFill>
                  <a:srgbClr val="0000FF"/>
                </a:solidFill>
                <a:effectLst/>
                <a:latin typeface="Consolas" panose="020B0609020204030204" pitchFamily="49" charset="0"/>
              </a:rPr>
              <a:t>&amp;nbsp;</a:t>
            </a:r>
            <a:r>
              <a:rPr lang="de-DE" b="0">
                <a:solidFill>
                  <a:srgbClr val="000000"/>
                </a:solidFill>
                <a:effectLst/>
                <a:latin typeface="Consolas" panose="020B0609020204030204" pitchFamily="49" charset="0"/>
              </a:rPr>
              <a:t>in</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Sign</a:t>
            </a:r>
            <a:r>
              <a:rPr lang="de-DE" b="0">
                <a:solidFill>
                  <a:srgbClr val="0000FF"/>
                </a:solidFill>
                <a:effectLst/>
                <a:latin typeface="Consolas" panose="020B0609020204030204" pitchFamily="49" charset="0"/>
              </a:rPr>
              <a:t>&amp;nbsp;</a:t>
            </a:r>
            <a:r>
              <a:rPr lang="de-DE" b="0">
                <a:solidFill>
                  <a:srgbClr val="000000"/>
                </a:solidFill>
                <a:effectLst/>
                <a:latin typeface="Consolas" panose="020B0609020204030204" pitchFamily="49" charset="0"/>
              </a:rPr>
              <a:t>up</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&lt;/ul&gt;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&lt;/nav&gt;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"w-50"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Repudiandae nobis numquam vero, quasi facilis ducimus necessitatibus ex cum deserunt laudantium.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"button1 mt-2"</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I want to learn</a:t>
            </a:r>
            <a:r>
              <a:rPr lang="de-DE" b="0">
                <a:solidFill>
                  <a:srgbClr val="800000"/>
                </a:solidFill>
                <a:effectLst/>
                <a:latin typeface="Consolas" panose="020B0609020204030204" pitchFamily="49" charset="0"/>
              </a:rPr>
              <a:t>&lt;/a&gt;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 row"</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Cheap</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Quick</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Affordable</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24</a:t>
            </a:fld>
            <a:endParaRPr lang="de-DE" altLang="de-DE"/>
          </a:p>
        </p:txBody>
      </p:sp>
    </p:spTree>
    <p:extLst>
      <p:ext uri="{BB962C8B-B14F-4D97-AF65-F5344CB8AC3E}">
        <p14:creationId xmlns:p14="http://schemas.microsoft.com/office/powerpoint/2010/main" val="653211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004</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header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5rem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#23424A</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#FFF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.w-50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50%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section</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795E26"/>
                </a:solidFill>
                <a:effectLst/>
                <a:latin typeface="Consolas" panose="020B0609020204030204" pitchFamily="49" charset="0"/>
              </a:rPr>
              <a:t>rgba</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0.6</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.row</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flex-container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.col</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flex-items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flex</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/*or width:100%;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'Playfair 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inline-block</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#072A2D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text-transform</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uppercase</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em = font-size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border-radius</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big numbers are ok */</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900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1.25rem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.button1:hover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opacity</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.mt-2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margin-top</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#136c72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justify-content</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space-between</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.navList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list-style</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display</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flex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align-items</a:t>
            </a:r>
            <a:r>
              <a:rPr lang="de-DE" b="0">
                <a:solidFill>
                  <a:srgbClr val="000000"/>
                </a:solidFill>
                <a:effectLst/>
                <a:latin typeface="Consolas" panose="020B0609020204030204" pitchFamily="49" charset="0"/>
              </a:rPr>
              <a:t>:</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gap</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.navItem</a:t>
            </a: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text-decoration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none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.navItem</a:t>
            </a: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a:hover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opacity</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0.75</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.navList:nth-of-type</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1</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flex-grow</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1</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Alternative: margin-right:auto;*/</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&lt;nav&gt;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 nav"</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"img/logo.png"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alt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"logo"</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&lt;ul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"navList"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Home</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About</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Contact</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&lt;/ul&gt;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&lt;ul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"navList"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Sign</a:t>
            </a:r>
            <a:r>
              <a:rPr lang="de-DE" b="0">
                <a:solidFill>
                  <a:srgbClr val="0000FF"/>
                </a:solidFill>
                <a:effectLst/>
                <a:latin typeface="Consolas" panose="020B0609020204030204" pitchFamily="49" charset="0"/>
              </a:rPr>
              <a:t>&amp;nbsp;</a:t>
            </a:r>
            <a:r>
              <a:rPr lang="de-DE" b="0">
                <a:solidFill>
                  <a:srgbClr val="000000"/>
                </a:solidFill>
                <a:effectLst/>
                <a:latin typeface="Consolas" panose="020B0609020204030204" pitchFamily="49" charset="0"/>
              </a:rPr>
              <a:t>in</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"navItem"</a:t>
            </a:r>
            <a:r>
              <a:rPr lang="de-DE" b="0">
                <a:solidFill>
                  <a:srgbClr val="800000"/>
                </a:solidFill>
                <a:effectLst/>
                <a:latin typeface="Consolas" panose="020B0609020204030204" pitchFamily="49" charset="0"/>
              </a:rPr>
              <a:t>&gt;&lt;a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Sign</a:t>
            </a:r>
            <a:r>
              <a:rPr lang="de-DE" b="0">
                <a:solidFill>
                  <a:srgbClr val="0000FF"/>
                </a:solidFill>
                <a:effectLst/>
                <a:latin typeface="Consolas" panose="020B0609020204030204" pitchFamily="49" charset="0"/>
              </a:rPr>
              <a:t>&amp;nbsp;</a:t>
            </a:r>
            <a:r>
              <a:rPr lang="de-DE" b="0">
                <a:solidFill>
                  <a:srgbClr val="000000"/>
                </a:solidFill>
                <a:effectLst/>
                <a:latin typeface="Consolas" panose="020B0609020204030204" pitchFamily="49" charset="0"/>
              </a:rPr>
              <a:t>up</a:t>
            </a:r>
            <a:r>
              <a:rPr lang="de-DE" b="0">
                <a:solidFill>
                  <a:srgbClr val="800000"/>
                </a:solidFill>
                <a:effectLst/>
                <a:latin typeface="Consolas" panose="020B0609020204030204" pitchFamily="49" charset="0"/>
              </a:rPr>
              <a:t>&lt;/a&gt;&lt;/div&gt;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&lt;/ul&gt;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&lt;/nav&gt;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"w-50"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Repudiandae nobis numquam vero, quasi facilis ducimus necessitatibus ex cum deserunt laudantium.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"button1 mt-2"</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I want to learn</a:t>
            </a:r>
            <a:r>
              <a:rPr lang="de-DE" b="0">
                <a:solidFill>
                  <a:srgbClr val="800000"/>
                </a:solidFill>
                <a:effectLst/>
                <a:latin typeface="Consolas" panose="020B0609020204030204" pitchFamily="49" charset="0"/>
              </a:rPr>
              <a:t>&lt;/a&gt;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 row"</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Cheap</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Quick</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Affordable</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adipiscing elit, sed do eiusmod tempor incididunt ut</a:t>
            </a:r>
          </a:p>
          <a:p>
            <a:r>
              <a:rPr lang="de-DE" b="0">
                <a:solidFill>
                  <a:srgbClr val="000000"/>
                </a:solidFill>
                <a:effectLst/>
                <a:latin typeface="Consolas" panose="020B0609020204030204" pitchFamily="49" charset="0"/>
              </a:rPr>
              <a:t>                    labore et dolore magna aliqua. Ut enim ad minim veniam.</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25</a:t>
            </a:fld>
            <a:endParaRPr lang="de-DE" altLang="de-DE"/>
          </a:p>
        </p:txBody>
      </p:sp>
    </p:spTree>
    <p:extLst>
      <p:ext uri="{BB962C8B-B14F-4D97-AF65-F5344CB8AC3E}">
        <p14:creationId xmlns:p14="http://schemas.microsoft.com/office/powerpoint/2010/main" val="2546516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26</a:t>
            </a:fld>
            <a:endParaRPr lang="de-DE" altLang="de-DE" sz="1100"/>
          </a:p>
        </p:txBody>
      </p:sp>
    </p:spTree>
    <p:extLst>
      <p:ext uri="{BB962C8B-B14F-4D97-AF65-F5344CB8AC3E}">
        <p14:creationId xmlns:p14="http://schemas.microsoft.com/office/powerpoint/2010/main" val="19863624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27</a:t>
            </a:fld>
            <a:endParaRPr lang="de-DE" altLang="de-DE"/>
          </a:p>
        </p:txBody>
      </p:sp>
    </p:spTree>
    <p:extLst>
      <p:ext uri="{BB962C8B-B14F-4D97-AF65-F5344CB8AC3E}">
        <p14:creationId xmlns:p14="http://schemas.microsoft.com/office/powerpoint/2010/main" val="3888698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dirty="0">
                <a:solidFill>
                  <a:srgbClr val="800000"/>
                </a:solidFill>
                <a:effectLst/>
                <a:latin typeface="Consolas" panose="020B0609020204030204" pitchFamily="49" charset="0"/>
              </a:rPr>
              <a:t>&lt;!DOCTYPE</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html</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html</a:t>
            </a:r>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lang</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"en"</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br>
              <a:rPr lang="de-DE" b="0" dirty="0">
                <a:solidFill>
                  <a:srgbClr val="000000"/>
                </a:solidFill>
                <a:effectLst/>
                <a:latin typeface="Consolas" panose="020B0609020204030204" pitchFamily="49" charset="0"/>
              </a:rPr>
            </a:b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head</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meta</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charset</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"UTF-8"</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meta</a:t>
            </a:r>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http-</a:t>
            </a:r>
            <a:r>
              <a:rPr lang="de-DE" b="0" dirty="0" err="1">
                <a:solidFill>
                  <a:srgbClr val="E50000"/>
                </a:solidFill>
                <a:effectLst/>
                <a:latin typeface="Consolas" panose="020B0609020204030204" pitchFamily="49" charset="0"/>
              </a:rPr>
              <a:t>equiv</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"X-UA-</a:t>
            </a:r>
            <a:r>
              <a:rPr lang="de-DE" b="0" dirty="0" err="1">
                <a:solidFill>
                  <a:srgbClr val="0000FF"/>
                </a:solidFill>
                <a:effectLst/>
                <a:latin typeface="Consolas" panose="020B0609020204030204" pitchFamily="49" charset="0"/>
              </a:rPr>
              <a:t>Compatible</a:t>
            </a:r>
            <a:r>
              <a:rPr lang="de-DE" b="0" dirty="0">
                <a:solidFill>
                  <a:srgbClr val="0000FF"/>
                </a:solidFill>
                <a:effectLst/>
                <a:latin typeface="Consolas" panose="020B0609020204030204" pitchFamily="49" charset="0"/>
              </a:rPr>
              <a:t>"</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content</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"IE=</a:t>
            </a:r>
            <a:r>
              <a:rPr lang="de-DE" b="0" dirty="0" err="1">
                <a:solidFill>
                  <a:srgbClr val="0000FF"/>
                </a:solidFill>
                <a:effectLst/>
                <a:latin typeface="Consolas" panose="020B0609020204030204" pitchFamily="49" charset="0"/>
              </a:rPr>
              <a:t>edge</a:t>
            </a:r>
            <a:r>
              <a:rPr lang="de-DE" b="0" dirty="0">
                <a:solidFill>
                  <a:srgbClr val="0000FF"/>
                </a:solidFill>
                <a:effectLst/>
                <a:latin typeface="Consolas" panose="020B0609020204030204" pitchFamily="49" charset="0"/>
              </a:rPr>
              <a:t>"</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meta</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name</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a:t>
            </a:r>
            <a:r>
              <a:rPr lang="de-DE" b="0" dirty="0" err="1">
                <a:solidFill>
                  <a:srgbClr val="0000FF"/>
                </a:solidFill>
                <a:effectLst/>
                <a:latin typeface="Consolas" panose="020B0609020204030204" pitchFamily="49" charset="0"/>
              </a:rPr>
              <a:t>viewport</a:t>
            </a:r>
            <a:r>
              <a:rPr lang="de-DE" b="0" dirty="0">
                <a:solidFill>
                  <a:srgbClr val="0000FF"/>
                </a:solidFill>
                <a:effectLst/>
                <a:latin typeface="Consolas" panose="020B0609020204030204" pitchFamily="49" charset="0"/>
              </a:rPr>
              <a:t>"</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content</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a:t>
            </a:r>
            <a:r>
              <a:rPr lang="de-DE" b="0" dirty="0" err="1">
                <a:solidFill>
                  <a:srgbClr val="0000FF"/>
                </a:solidFill>
                <a:effectLst/>
                <a:latin typeface="Consolas" panose="020B0609020204030204" pitchFamily="49" charset="0"/>
              </a:rPr>
              <a:t>width</a:t>
            </a:r>
            <a:r>
              <a:rPr lang="de-DE" b="0" dirty="0">
                <a:solidFill>
                  <a:srgbClr val="0000FF"/>
                </a:solidFill>
                <a:effectLst/>
                <a:latin typeface="Consolas" panose="020B0609020204030204" pitchFamily="49" charset="0"/>
              </a:rPr>
              <a:t>=</a:t>
            </a:r>
            <a:r>
              <a:rPr lang="de-DE" b="0" dirty="0" err="1">
                <a:solidFill>
                  <a:srgbClr val="0000FF"/>
                </a:solidFill>
                <a:effectLst/>
                <a:latin typeface="Consolas" panose="020B0609020204030204" pitchFamily="49" charset="0"/>
              </a:rPr>
              <a:t>device-width</a:t>
            </a:r>
            <a:r>
              <a:rPr lang="de-DE" b="0" dirty="0">
                <a:solidFill>
                  <a:srgbClr val="0000FF"/>
                </a:solidFill>
                <a:effectLst/>
                <a:latin typeface="Consolas" panose="020B0609020204030204" pitchFamily="49" charset="0"/>
              </a:rPr>
              <a:t>, initial-</a:t>
            </a:r>
            <a:r>
              <a:rPr lang="de-DE" b="0" dirty="0" err="1">
                <a:solidFill>
                  <a:srgbClr val="0000FF"/>
                </a:solidFill>
                <a:effectLst/>
                <a:latin typeface="Consolas" panose="020B0609020204030204" pitchFamily="49" charset="0"/>
              </a:rPr>
              <a:t>scale</a:t>
            </a:r>
            <a:r>
              <a:rPr lang="de-DE" b="0" dirty="0">
                <a:solidFill>
                  <a:srgbClr val="0000FF"/>
                </a:solidFill>
                <a:effectLst/>
                <a:latin typeface="Consolas" panose="020B0609020204030204" pitchFamily="49" charset="0"/>
              </a:rPr>
              <a:t>=1.0"</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&lt;title&gt;</a:t>
            </a:r>
            <a:r>
              <a:rPr lang="de-DE" b="0" dirty="0">
                <a:solidFill>
                  <a:srgbClr val="000000"/>
                </a:solidFill>
                <a:effectLst/>
                <a:latin typeface="Consolas" panose="020B0609020204030204" pitchFamily="49" charset="0"/>
              </a:rPr>
              <a:t>004</a:t>
            </a:r>
            <a:r>
              <a:rPr lang="de-DE" b="0" dirty="0">
                <a:solidFill>
                  <a:srgbClr val="800000"/>
                </a:solidFill>
                <a:effectLst/>
                <a:latin typeface="Consolas" panose="020B0609020204030204" pitchFamily="49" charset="0"/>
              </a:rPr>
              <a:t>&lt;/title&gt;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&lt;style&gt;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AF00DB"/>
                </a:solidFill>
                <a:effectLst/>
                <a:latin typeface="Consolas" panose="020B0609020204030204" pitchFamily="49" charset="0"/>
              </a:rPr>
              <a:t>@import</a:t>
            </a:r>
            <a:r>
              <a:rPr lang="de-DE" b="0" dirty="0">
                <a:solidFill>
                  <a:srgbClr val="000000"/>
                </a:solidFill>
                <a:effectLst/>
                <a:latin typeface="Consolas" panose="020B0609020204030204" pitchFamily="49" charset="0"/>
              </a:rPr>
              <a:t> </a:t>
            </a:r>
            <a:r>
              <a:rPr lang="de-DE" b="0" dirty="0" err="1">
                <a:solidFill>
                  <a:srgbClr val="795E26"/>
                </a:solidFill>
                <a:effectLst/>
                <a:latin typeface="Consolas" panose="020B0609020204030204" pitchFamily="49" charset="0"/>
              </a:rPr>
              <a:t>url</a:t>
            </a:r>
            <a:r>
              <a:rPr lang="de-DE" b="0" dirty="0">
                <a:solidFill>
                  <a:srgbClr val="000000"/>
                </a:solidFill>
                <a:effectLst/>
                <a:latin typeface="Consolas" panose="020B0609020204030204" pitchFamily="49" charset="0"/>
              </a:rPr>
              <a:t>(</a:t>
            </a:r>
            <a:r>
              <a:rPr lang="de-DE" b="0" dirty="0">
                <a:solidFill>
                  <a:srgbClr val="A31515"/>
                </a:solidFill>
                <a:effectLst/>
                <a:latin typeface="Consolas" panose="020B0609020204030204" pitchFamily="49" charset="0"/>
              </a:rPr>
              <a:t>'https://fonts.googleapis.com/</a:t>
            </a:r>
            <a:r>
              <a:rPr lang="de-DE" b="0" dirty="0" err="1">
                <a:solidFill>
                  <a:srgbClr val="A31515"/>
                </a:solidFill>
                <a:effectLst/>
                <a:latin typeface="Consolas" panose="020B0609020204030204" pitchFamily="49" charset="0"/>
              </a:rPr>
              <a:t>css?family</a:t>
            </a:r>
            <a:r>
              <a:rPr lang="de-DE" b="0" dirty="0">
                <a:solidFill>
                  <a:srgbClr val="A31515"/>
                </a:solidFill>
                <a:effectLst/>
                <a:latin typeface="Consolas" panose="020B0609020204030204" pitchFamily="49" charset="0"/>
              </a:rPr>
              <a:t>=Rubik:300,700'</a:t>
            </a:r>
            <a:r>
              <a:rPr lang="de-DE" b="0" dirty="0">
                <a:solidFill>
                  <a:srgbClr val="000000"/>
                </a:solidFill>
                <a:effectLst/>
                <a:latin typeface="Consolas" panose="020B0609020204030204" pitchFamily="49" charset="0"/>
              </a:rPr>
              <a:t>);</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box-</a:t>
            </a:r>
            <a:r>
              <a:rPr lang="de-DE" b="0" dirty="0" err="1">
                <a:solidFill>
                  <a:srgbClr val="E50000"/>
                </a:solidFill>
                <a:effectLst/>
                <a:latin typeface="Consolas" panose="020B0609020204030204" pitchFamily="49" charset="0"/>
              </a:rPr>
              <a:t>sizing</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border</a:t>
            </a:r>
            <a:r>
              <a:rPr lang="de-DE" b="0" dirty="0">
                <a:solidFill>
                  <a:srgbClr val="0451A5"/>
                </a:solidFill>
                <a:effectLst/>
                <a:latin typeface="Consolas" panose="020B0609020204030204" pitchFamily="49" charset="0"/>
              </a:rPr>
              <a:t>-box</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body</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font-family</a:t>
            </a:r>
            <a:r>
              <a:rPr lang="de-DE" b="0" dirty="0">
                <a:solidFill>
                  <a:srgbClr val="000000"/>
                </a:solidFill>
                <a:effectLst/>
                <a:latin typeface="Consolas" panose="020B0609020204030204" pitchFamily="49" charset="0"/>
              </a:rPr>
              <a:t>: </a:t>
            </a:r>
            <a:r>
              <a:rPr lang="de-DE" b="0" dirty="0">
                <a:solidFill>
                  <a:srgbClr val="A31515"/>
                </a:solidFill>
                <a:effectLst/>
                <a:latin typeface="Consolas" panose="020B0609020204030204" pitchFamily="49" charset="0"/>
              </a:rPr>
              <a:t>'Rubik'</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sans-serif</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font</a:t>
            </a:r>
            <a:r>
              <a:rPr lang="de-DE" b="0" dirty="0">
                <a:solidFill>
                  <a:srgbClr val="E50000"/>
                </a:solidFill>
                <a:effectLst/>
                <a:latin typeface="Consolas" panose="020B0609020204030204" pitchFamily="49" charset="0"/>
              </a:rPr>
              <a:t>-size</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1.3rem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008000"/>
                </a:solidFill>
                <a:effectLst/>
                <a:latin typeface="Consolas" panose="020B0609020204030204" pitchFamily="49" charset="0"/>
              </a:rPr>
              <a:t>/* 21px */</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line-height</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1.6</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img</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max-width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100%</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008000"/>
                </a:solidFill>
                <a:effectLst/>
                <a:latin typeface="Consolas" panose="020B0609020204030204" pitchFamily="49" charset="0"/>
              </a:rPr>
              <a:t>/*</a:t>
            </a:r>
            <a:r>
              <a:rPr lang="de-DE" b="0" dirty="0" err="1">
                <a:solidFill>
                  <a:srgbClr val="008000"/>
                </a:solidFill>
                <a:effectLst/>
                <a:latin typeface="Consolas" panose="020B0609020204030204" pitchFamily="49" charset="0"/>
              </a:rPr>
              <a:t>height</a:t>
            </a:r>
            <a:r>
              <a:rPr lang="de-DE" b="0" dirty="0">
                <a:solidFill>
                  <a:srgbClr val="008000"/>
                </a:solidFill>
                <a:effectLst/>
                <a:latin typeface="Consolas" panose="020B0609020204030204" pitchFamily="49" charset="0"/>
              </a:rPr>
              <a:t>: </a:t>
            </a:r>
            <a:r>
              <a:rPr lang="de-DE" b="0" dirty="0" err="1">
                <a:solidFill>
                  <a:srgbClr val="008000"/>
                </a:solidFill>
                <a:effectLst/>
                <a:latin typeface="Consolas" panose="020B0609020204030204" pitchFamily="49" charset="0"/>
              </a:rPr>
              <a:t>auto</a:t>
            </a:r>
            <a:r>
              <a:rPr lang="de-DE" b="0" dirty="0">
                <a:solidFill>
                  <a:srgbClr val="008000"/>
                </a:solidFill>
                <a:effectLst/>
                <a:latin typeface="Consolas" panose="020B0609020204030204" pitchFamily="49" charset="0"/>
              </a:rPr>
              <a: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a:t>
            </a:r>
            <a:r>
              <a:rPr lang="de-DE" b="0" dirty="0" err="1">
                <a:solidFill>
                  <a:srgbClr val="800000"/>
                </a:solidFill>
                <a:effectLst/>
                <a:latin typeface="Consolas" panose="020B0609020204030204" pitchFamily="49" charset="0"/>
              </a:rPr>
              <a:t>container</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width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90%</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max-width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1100px</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margin</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0</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auto</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a:t>
            </a:r>
            <a:r>
              <a:rPr lang="de-DE" b="0" dirty="0" err="1">
                <a:solidFill>
                  <a:srgbClr val="800000"/>
                </a:solidFill>
                <a:effectLst/>
                <a:latin typeface="Consolas" panose="020B0609020204030204" pitchFamily="49" charset="0"/>
              </a:rPr>
              <a:t>row</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display</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flex</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gap</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1rem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a:t>
            </a:r>
            <a:r>
              <a:rPr lang="de-DE" b="0" dirty="0" err="1">
                <a:solidFill>
                  <a:srgbClr val="800000"/>
                </a:solidFill>
                <a:effectLst/>
                <a:latin typeface="Consolas" panose="020B0609020204030204" pitchFamily="49" charset="0"/>
              </a:rPr>
              <a:t>col</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flex</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8000"/>
                </a:solidFill>
                <a:effectLst/>
                <a:latin typeface="Consolas" panose="020B0609020204030204" pitchFamily="49" charset="0"/>
              </a:rPr>
              <a:t>/*min(100vh,100%)*/</a:t>
            </a:r>
            <a:endParaRPr lang="de-DE" b="0" dirty="0">
              <a:solidFill>
                <a:srgbClr val="000000"/>
              </a:solidFill>
              <a:effectLst/>
              <a:latin typeface="Consolas" panose="020B0609020204030204" pitchFamily="49" charset="0"/>
            </a:endParaRP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header</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background</a:t>
            </a:r>
            <a:r>
              <a:rPr lang="de-DE" b="0" dirty="0">
                <a:solidFill>
                  <a:srgbClr val="000000"/>
                </a:solidFill>
                <a:effectLst/>
                <a:latin typeface="Consolas" panose="020B0609020204030204" pitchFamily="49" charset="0"/>
              </a:rPr>
              <a:t>: </a:t>
            </a:r>
            <a:r>
              <a:rPr lang="de-DE" b="0" dirty="0">
                <a:solidFill>
                  <a:srgbClr val="795E26"/>
                </a:solidFill>
                <a:effectLst/>
                <a:latin typeface="Consolas" panose="020B0609020204030204" pitchFamily="49" charset="0"/>
              </a:rPr>
              <a:t>linear-gradient</a:t>
            </a:r>
            <a:r>
              <a:rPr lang="de-DE" b="0" dirty="0">
                <a:solidFill>
                  <a:srgbClr val="000000"/>
                </a:solidFill>
                <a:effectLst/>
                <a:latin typeface="Consolas" panose="020B0609020204030204" pitchFamily="49" charset="0"/>
              </a:rPr>
              <a:t>(</a:t>
            </a:r>
            <a:r>
              <a:rPr lang="de-DE" b="0" dirty="0" err="1">
                <a:solidFill>
                  <a:srgbClr val="000000"/>
                </a:solidFill>
                <a:effectLst/>
                <a:latin typeface="Consolas" panose="020B0609020204030204" pitchFamily="49" charset="0"/>
              </a:rPr>
              <a:t>to</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left</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#83a4d4</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#b6fbff</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padding</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10vh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0</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height</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100vh</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header</a:t>
            </a: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h1</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color</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steelblue</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font</a:t>
            </a:r>
            <a:r>
              <a:rPr lang="de-DE" b="0" dirty="0">
                <a:solidFill>
                  <a:srgbClr val="E50000"/>
                </a:solidFill>
                <a:effectLst/>
                <a:latin typeface="Consolas" panose="020B0609020204030204" pitchFamily="49" charset="0"/>
              </a:rPr>
              <a:t>-size</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8vw</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line-height</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text-</a:t>
            </a:r>
            <a:r>
              <a:rPr lang="de-DE" b="0" dirty="0" err="1">
                <a:solidFill>
                  <a:srgbClr val="E50000"/>
                </a:solidFill>
                <a:effectLst/>
                <a:latin typeface="Consolas" panose="020B0609020204030204" pitchFamily="49" charset="0"/>
              </a:rPr>
              <a:t>transform</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uppercase</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margin</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0</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0</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.25em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header</a:t>
            </a: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p</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font</a:t>
            </a:r>
            <a:r>
              <a:rPr lang="de-DE" b="0" dirty="0">
                <a:solidFill>
                  <a:srgbClr val="E50000"/>
                </a:solidFill>
                <a:effectLst/>
                <a:latin typeface="Consolas" panose="020B0609020204030204" pitchFamily="49" charset="0"/>
              </a:rPr>
              <a:t>-size</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1.2em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line-height</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1.7</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margin</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0</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0</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1.5em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a:t>
            </a:r>
            <a:r>
              <a:rPr lang="de-DE" b="0" dirty="0" err="1">
                <a:solidFill>
                  <a:srgbClr val="800000"/>
                </a:solidFill>
                <a:effectLst/>
                <a:latin typeface="Consolas" panose="020B0609020204030204" pitchFamily="49" charset="0"/>
              </a:rPr>
              <a:t>more</a:t>
            </a:r>
            <a:r>
              <a:rPr lang="de-DE" b="0" dirty="0">
                <a:solidFill>
                  <a:srgbClr val="800000"/>
                </a:solidFill>
                <a:effectLst/>
                <a:latin typeface="Consolas" panose="020B0609020204030204" pitchFamily="49" charset="0"/>
              </a:rPr>
              <a:t>-content</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background</a:t>
            </a:r>
            <a:r>
              <a:rPr lang="de-DE" b="0" dirty="0">
                <a:solidFill>
                  <a:srgbClr val="000000"/>
                </a:solidFill>
                <a:effectLst/>
                <a:latin typeface="Consolas" panose="020B0609020204030204" pitchFamily="49" charset="0"/>
              </a:rPr>
              <a:t>: </a:t>
            </a:r>
            <a:r>
              <a:rPr lang="de-DE" b="0" dirty="0" err="1">
                <a:solidFill>
                  <a:srgbClr val="795E26"/>
                </a:solidFill>
                <a:effectLst/>
                <a:latin typeface="Consolas" panose="020B0609020204030204" pitchFamily="49" charset="0"/>
              </a:rPr>
              <a:t>url</a:t>
            </a:r>
            <a:r>
              <a:rPr lang="de-DE" b="0" dirty="0">
                <a:solidFill>
                  <a:srgbClr val="000000"/>
                </a:solidFill>
                <a:effectLst/>
                <a:latin typeface="Consolas" panose="020B0609020204030204" pitchFamily="49" charset="0"/>
              </a:rPr>
              <a:t>(</a:t>
            </a:r>
            <a:r>
              <a:rPr lang="de-DE" b="0" dirty="0">
                <a:solidFill>
                  <a:srgbClr val="001080"/>
                </a:solidFill>
                <a:effectLst/>
                <a:latin typeface="Consolas" panose="020B0609020204030204" pitchFamily="49" charset="0"/>
              </a:rPr>
              <a:t>http://unsplash.it/1200/1000</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background-size</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cover</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height</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1000px</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.button1</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display</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inline-block</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background-color</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steelblue</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color</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white</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E50000"/>
                </a:solidFill>
                <a:effectLst/>
                <a:latin typeface="Consolas" panose="020B0609020204030204" pitchFamily="49" charset="0"/>
              </a:rPr>
              <a:t>text-</a:t>
            </a:r>
            <a:r>
              <a:rPr lang="de-DE" b="0" dirty="0" err="1">
                <a:solidFill>
                  <a:srgbClr val="E50000"/>
                </a:solidFill>
                <a:effectLst/>
                <a:latin typeface="Consolas" panose="020B0609020204030204" pitchFamily="49" charset="0"/>
              </a:rPr>
              <a:t>decoration</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none</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padding</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1em</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4em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008000"/>
                </a:solidFill>
                <a:effectLst/>
                <a:latin typeface="Consolas" panose="020B0609020204030204" pitchFamily="49" charset="0"/>
              </a:rPr>
              <a:t>/* </a:t>
            </a:r>
            <a:r>
              <a:rPr lang="de-DE" b="0" dirty="0" err="1">
                <a:solidFill>
                  <a:srgbClr val="008000"/>
                </a:solidFill>
                <a:effectLst/>
                <a:latin typeface="Consolas" panose="020B0609020204030204" pitchFamily="49" charset="0"/>
              </a:rPr>
              <a:t>em</a:t>
            </a:r>
            <a:r>
              <a:rPr lang="de-DE" b="0" dirty="0">
                <a:solidFill>
                  <a:srgbClr val="008000"/>
                </a:solidFill>
                <a:effectLst/>
                <a:latin typeface="Consolas" panose="020B0609020204030204" pitchFamily="49" charset="0"/>
              </a:rPr>
              <a:t> = </a:t>
            </a:r>
            <a:r>
              <a:rPr lang="de-DE" b="0" dirty="0" err="1">
                <a:solidFill>
                  <a:srgbClr val="008000"/>
                </a:solidFill>
                <a:effectLst/>
                <a:latin typeface="Consolas" panose="020B0609020204030204" pitchFamily="49" charset="0"/>
              </a:rPr>
              <a:t>font</a:t>
            </a:r>
            <a:r>
              <a:rPr lang="de-DE" b="0" dirty="0">
                <a:solidFill>
                  <a:srgbClr val="008000"/>
                </a:solidFill>
                <a:effectLst/>
                <a:latin typeface="Consolas" panose="020B0609020204030204" pitchFamily="49" charset="0"/>
              </a:rPr>
              <a:t>-size */</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border</a:t>
            </a:r>
            <a:r>
              <a:rPr lang="de-DE" b="0" dirty="0">
                <a:solidFill>
                  <a:srgbClr val="E50000"/>
                </a:solidFill>
                <a:effectLst/>
                <a:latin typeface="Consolas" panose="020B0609020204030204" pitchFamily="49" charset="0"/>
              </a:rPr>
              <a:t>-radius</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2rem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r>
              <a:rPr lang="de-DE" b="0" dirty="0">
                <a:solidFill>
                  <a:srgbClr val="008000"/>
                </a:solidFill>
                <a:effectLst/>
                <a:latin typeface="Consolas" panose="020B0609020204030204" pitchFamily="49" charset="0"/>
              </a:rPr>
              <a:t>/* </a:t>
            </a:r>
            <a:r>
              <a:rPr lang="de-DE" b="0" dirty="0" err="1">
                <a:solidFill>
                  <a:srgbClr val="008000"/>
                </a:solidFill>
                <a:effectLst/>
                <a:latin typeface="Consolas" panose="020B0609020204030204" pitchFamily="49" charset="0"/>
              </a:rPr>
              <a:t>big</a:t>
            </a:r>
            <a:r>
              <a:rPr lang="de-DE" b="0" dirty="0">
                <a:solidFill>
                  <a:srgbClr val="008000"/>
                </a:solidFill>
                <a:effectLst/>
                <a:latin typeface="Consolas" panose="020B0609020204030204" pitchFamily="49" charset="0"/>
              </a:rPr>
              <a:t> </a:t>
            </a:r>
            <a:r>
              <a:rPr lang="de-DE" b="0" dirty="0" err="1">
                <a:solidFill>
                  <a:srgbClr val="008000"/>
                </a:solidFill>
                <a:effectLst/>
                <a:latin typeface="Consolas" panose="020B0609020204030204" pitchFamily="49" charset="0"/>
              </a:rPr>
              <a:t>numbers</a:t>
            </a:r>
            <a:r>
              <a:rPr lang="de-DE" b="0" dirty="0">
                <a:solidFill>
                  <a:srgbClr val="008000"/>
                </a:solidFill>
                <a:effectLst/>
                <a:latin typeface="Consolas" panose="020B0609020204030204" pitchFamily="49" charset="0"/>
              </a:rPr>
              <a:t> </a:t>
            </a:r>
            <a:r>
              <a:rPr lang="de-DE" b="0" dirty="0" err="1">
                <a:solidFill>
                  <a:srgbClr val="008000"/>
                </a:solidFill>
                <a:effectLst/>
                <a:latin typeface="Consolas" panose="020B0609020204030204" pitchFamily="49" charset="0"/>
              </a:rPr>
              <a:t>are</a:t>
            </a:r>
            <a:r>
              <a:rPr lang="de-DE" b="0" dirty="0">
                <a:solidFill>
                  <a:srgbClr val="008000"/>
                </a:solidFill>
                <a:effectLst/>
                <a:latin typeface="Consolas" panose="020B0609020204030204" pitchFamily="49" charset="0"/>
              </a:rPr>
              <a:t> ok */</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.button1:hover</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opacity</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0.75</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.w-50</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width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50%</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.mt-2</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margin</a:t>
            </a:r>
            <a:r>
              <a:rPr lang="de-DE" b="0" dirty="0">
                <a:solidFill>
                  <a:srgbClr val="E50000"/>
                </a:solidFill>
                <a:effectLst/>
                <a:latin typeface="Consolas" panose="020B0609020204030204" pitchFamily="49" charset="0"/>
              </a:rPr>
              <a:t>-top</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2rem</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AF00DB"/>
                </a:solidFill>
                <a:effectLst/>
                <a:latin typeface="Consolas" panose="020B0609020204030204" pitchFamily="49" charset="0"/>
              </a:rPr>
              <a:t>@media</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max-width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1200px</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header</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background</a:t>
            </a:r>
            <a:r>
              <a:rPr lang="de-DE" b="0" dirty="0">
                <a:solidFill>
                  <a:srgbClr val="000000"/>
                </a:solidFill>
                <a:effectLst/>
                <a:latin typeface="Consolas" panose="020B0609020204030204" pitchFamily="49" charset="0"/>
              </a:rPr>
              <a:t>: </a:t>
            </a:r>
            <a:r>
              <a:rPr lang="de-DE" b="0" dirty="0">
                <a:solidFill>
                  <a:srgbClr val="795E26"/>
                </a:solidFill>
                <a:effectLst/>
                <a:latin typeface="Consolas" panose="020B0609020204030204" pitchFamily="49" charset="0"/>
              </a:rPr>
              <a:t>linear-gradient</a:t>
            </a:r>
            <a:r>
              <a:rPr lang="de-DE" b="0" dirty="0">
                <a:solidFill>
                  <a:srgbClr val="000000"/>
                </a:solidFill>
                <a:effectLst/>
                <a:latin typeface="Consolas" panose="020B0609020204030204" pitchFamily="49" charset="0"/>
              </a:rPr>
              <a:t>(</a:t>
            </a:r>
            <a:r>
              <a:rPr lang="de-DE" b="0" dirty="0" err="1">
                <a:solidFill>
                  <a:srgbClr val="000000"/>
                </a:solidFill>
                <a:effectLst/>
                <a:latin typeface="Consolas" panose="020B0609020204030204" pitchFamily="49" charset="0"/>
              </a:rPr>
              <a:t>to</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left</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#e5e536</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#faf7c7</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AF00DB"/>
                </a:solidFill>
                <a:effectLst/>
                <a:latin typeface="Consolas" panose="020B0609020204030204" pitchFamily="49" charset="0"/>
              </a:rPr>
              <a:t>@media</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max-width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1000px</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header</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background</a:t>
            </a:r>
            <a:r>
              <a:rPr lang="de-DE" b="0" dirty="0">
                <a:solidFill>
                  <a:srgbClr val="000000"/>
                </a:solidFill>
                <a:effectLst/>
                <a:latin typeface="Consolas" panose="020B0609020204030204" pitchFamily="49" charset="0"/>
              </a:rPr>
              <a:t>: </a:t>
            </a:r>
            <a:r>
              <a:rPr lang="de-DE" b="0" dirty="0">
                <a:solidFill>
                  <a:srgbClr val="795E26"/>
                </a:solidFill>
                <a:effectLst/>
                <a:latin typeface="Consolas" panose="020B0609020204030204" pitchFamily="49" charset="0"/>
              </a:rPr>
              <a:t>linear-gradient</a:t>
            </a:r>
            <a:r>
              <a:rPr lang="de-DE" b="0" dirty="0">
                <a:solidFill>
                  <a:srgbClr val="000000"/>
                </a:solidFill>
                <a:effectLst/>
                <a:latin typeface="Consolas" panose="020B0609020204030204" pitchFamily="49" charset="0"/>
              </a:rPr>
              <a:t>(</a:t>
            </a:r>
            <a:r>
              <a:rPr lang="de-DE" b="0" dirty="0" err="1">
                <a:solidFill>
                  <a:srgbClr val="000000"/>
                </a:solidFill>
                <a:effectLst/>
                <a:latin typeface="Consolas" panose="020B0609020204030204" pitchFamily="49" charset="0"/>
              </a:rPr>
              <a:t>to</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left</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#27bd36</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#c6ffb6</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AF00DB"/>
                </a:solidFill>
                <a:effectLst/>
                <a:latin typeface="Consolas" panose="020B0609020204030204" pitchFamily="49" charset="0"/>
              </a:rPr>
              <a:t>@media</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max-width</a:t>
            </a:r>
            <a:r>
              <a:rPr lang="de-DE" b="0" dirty="0">
                <a:solidFill>
                  <a:srgbClr val="000000"/>
                </a:solidFill>
                <a:effectLst/>
                <a:latin typeface="Consolas" panose="020B0609020204030204" pitchFamily="49" charset="0"/>
              </a:rPr>
              <a:t>: </a:t>
            </a:r>
            <a:r>
              <a:rPr lang="de-DE" b="0" dirty="0">
                <a:solidFill>
                  <a:srgbClr val="098658"/>
                </a:solidFill>
                <a:effectLst/>
                <a:latin typeface="Consolas" panose="020B0609020204030204" pitchFamily="49" charset="0"/>
              </a:rPr>
              <a:t>800px</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800000"/>
                </a:solidFill>
                <a:effectLst/>
                <a:latin typeface="Consolas" panose="020B0609020204030204" pitchFamily="49" charset="0"/>
              </a:rPr>
              <a:t>header</a:t>
            </a:r>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background</a:t>
            </a:r>
            <a:r>
              <a:rPr lang="de-DE" b="0" dirty="0">
                <a:solidFill>
                  <a:srgbClr val="000000"/>
                </a:solidFill>
                <a:effectLst/>
                <a:latin typeface="Consolas" panose="020B0609020204030204" pitchFamily="49" charset="0"/>
              </a:rPr>
              <a:t>: </a:t>
            </a:r>
            <a:r>
              <a:rPr lang="de-DE" b="0" dirty="0">
                <a:solidFill>
                  <a:srgbClr val="795E26"/>
                </a:solidFill>
                <a:effectLst/>
                <a:latin typeface="Consolas" panose="020B0609020204030204" pitchFamily="49" charset="0"/>
              </a:rPr>
              <a:t>linear-gradient</a:t>
            </a:r>
            <a:r>
              <a:rPr lang="de-DE" b="0" dirty="0">
                <a:solidFill>
                  <a:srgbClr val="000000"/>
                </a:solidFill>
                <a:effectLst/>
                <a:latin typeface="Consolas" panose="020B0609020204030204" pitchFamily="49" charset="0"/>
              </a:rPr>
              <a:t>(</a:t>
            </a:r>
            <a:r>
              <a:rPr lang="de-DE" b="0" dirty="0" err="1">
                <a:solidFill>
                  <a:srgbClr val="000000"/>
                </a:solidFill>
                <a:effectLst/>
                <a:latin typeface="Consolas" panose="020B0609020204030204" pitchFamily="49" charset="0"/>
              </a:rPr>
              <a:t>to</a:t>
            </a:r>
            <a:r>
              <a:rPr lang="de-DE" b="0" dirty="0">
                <a:solidFill>
                  <a:srgbClr val="000000"/>
                </a:solidFill>
                <a:effectLst/>
                <a:latin typeface="Consolas" panose="020B0609020204030204" pitchFamily="49" charset="0"/>
              </a:rPr>
              <a:t> </a:t>
            </a:r>
            <a:r>
              <a:rPr lang="de-DE" b="0" dirty="0" err="1">
                <a:solidFill>
                  <a:srgbClr val="0451A5"/>
                </a:solidFill>
                <a:effectLst/>
                <a:latin typeface="Consolas" panose="020B0609020204030204" pitchFamily="49" charset="0"/>
              </a:rPr>
              <a:t>left</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#ff5f77</a:t>
            </a:r>
            <a:r>
              <a:rPr lang="de-DE" b="0" dirty="0">
                <a:solidFill>
                  <a:srgbClr val="000000"/>
                </a:solidFill>
                <a:effectLst/>
                <a:latin typeface="Consolas" panose="020B0609020204030204" pitchFamily="49" charset="0"/>
              </a:rPr>
              <a:t>, </a:t>
            </a:r>
            <a:r>
              <a:rPr lang="de-DE" b="0" dirty="0">
                <a:solidFill>
                  <a:srgbClr val="0451A5"/>
                </a:solidFill>
                <a:effectLst/>
                <a:latin typeface="Consolas" panose="020B0609020204030204" pitchFamily="49" charset="0"/>
              </a:rPr>
              <a:t>#ffd5dc</a:t>
            </a:r>
            <a:r>
              <a:rPr lang="de-DE" b="0" dirty="0">
                <a:solidFill>
                  <a:srgbClr val="000000"/>
                </a:solidFill>
                <a:effectLst/>
                <a:latin typeface="Consolas" panose="020B0609020204030204" pitchFamily="49" charset="0"/>
              </a:rPr>
              <a:t>);</a:t>
            </a:r>
          </a:p>
          <a:p>
            <a:r>
              <a:rPr lang="de-DE" b="0" dirty="0">
                <a:solidFill>
                  <a:srgbClr val="000000"/>
                </a:solidFill>
                <a:effectLst/>
                <a:latin typeface="Consolas" panose="020B0609020204030204" pitchFamily="49" charset="0"/>
              </a:rPr>
              <a:t>          }</a:t>
            </a:r>
          </a:p>
          <a:p>
            <a:r>
              <a:rPr lang="de-DE" b="0" dirty="0">
                <a:solidFill>
                  <a:srgbClr val="000000"/>
                </a:solidFill>
                <a:effectLst/>
                <a:latin typeface="Consolas" panose="020B0609020204030204" pitchFamily="49" charset="0"/>
              </a:rPr>
              <a:t>        }</a:t>
            </a:r>
          </a:p>
          <a:p>
            <a:br>
              <a:rPr lang="de-DE" b="0" dirty="0">
                <a:solidFill>
                  <a:srgbClr val="000000"/>
                </a:solidFill>
                <a:effectLst/>
                <a:latin typeface="Consolas" panose="020B0609020204030204" pitchFamily="49" charset="0"/>
              </a:rPr>
            </a:br>
            <a:br>
              <a:rPr lang="de-DE" b="0" dirty="0">
                <a:solidFill>
                  <a:srgbClr val="000000"/>
                </a:solidFill>
                <a:effectLst/>
                <a:latin typeface="Consolas" panose="020B0609020204030204" pitchFamily="49" charset="0"/>
              </a:rPr>
            </a:br>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&lt;/style&gt;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script</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src</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a:t>
            </a:r>
            <a:r>
              <a:rPr lang="de-DE" b="0" dirty="0" err="1">
                <a:solidFill>
                  <a:srgbClr val="0000FF"/>
                </a:solidFill>
                <a:effectLst/>
                <a:latin typeface="Consolas" panose="020B0609020204030204" pitchFamily="49" charset="0"/>
              </a:rPr>
              <a:t>lib</a:t>
            </a:r>
            <a:r>
              <a:rPr lang="de-DE" b="0" dirty="0">
                <a:solidFill>
                  <a:srgbClr val="0000FF"/>
                </a:solidFill>
                <a:effectLst/>
                <a:latin typeface="Consolas" panose="020B0609020204030204" pitchFamily="49" charset="0"/>
              </a:rPr>
              <a:t>/screenRes.js"</a:t>
            </a:r>
            <a:r>
              <a:rPr lang="de-DE" b="0" dirty="0">
                <a:solidFill>
                  <a:srgbClr val="800000"/>
                </a:solidFill>
                <a:effectLst/>
                <a:latin typeface="Consolas" panose="020B0609020204030204" pitchFamily="49" charset="0"/>
              </a:rPr>
              <a:t>&gt;&lt;/</a:t>
            </a:r>
            <a:r>
              <a:rPr lang="de-DE" b="0" dirty="0" err="1">
                <a:solidFill>
                  <a:srgbClr val="800000"/>
                </a:solidFill>
                <a:effectLst/>
                <a:latin typeface="Consolas" panose="020B0609020204030204" pitchFamily="49" charset="0"/>
              </a:rPr>
              <a:t>script</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head</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br>
              <a:rPr lang="de-DE" b="0" dirty="0">
                <a:solidFill>
                  <a:srgbClr val="000000"/>
                </a:solidFill>
                <a:effectLst/>
                <a:latin typeface="Consolas" panose="020B0609020204030204" pitchFamily="49" charset="0"/>
              </a:rPr>
            </a:b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body</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header</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&lt;div</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class</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a:t>
            </a:r>
            <a:r>
              <a:rPr lang="de-DE" b="0" dirty="0" err="1">
                <a:solidFill>
                  <a:srgbClr val="0000FF"/>
                </a:solidFill>
                <a:effectLst/>
                <a:latin typeface="Consolas" panose="020B0609020204030204" pitchFamily="49" charset="0"/>
              </a:rPr>
              <a:t>container</a:t>
            </a:r>
            <a:r>
              <a:rPr lang="de-DE" b="0" dirty="0">
                <a:solidFill>
                  <a:srgbClr val="0000FF"/>
                </a:solidFill>
                <a:effectLst/>
                <a:latin typeface="Consolas" panose="020B0609020204030204" pitchFamily="49" charset="0"/>
              </a:rPr>
              <a:t>"</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&lt;div</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class</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"w-50"</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&lt;h1&gt;</a:t>
            </a:r>
            <a:r>
              <a:rPr lang="de-DE" b="0" dirty="0" err="1">
                <a:solidFill>
                  <a:srgbClr val="000000"/>
                </a:solidFill>
                <a:effectLst/>
                <a:latin typeface="Consolas" panose="020B0609020204030204" pitchFamily="49" charset="0"/>
              </a:rPr>
              <a:t>Using</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vh</a:t>
            </a:r>
            <a:r>
              <a:rPr lang="de-DE" b="0" dirty="0">
                <a:solidFill>
                  <a:srgbClr val="000000"/>
                </a:solidFill>
                <a:effectLst/>
                <a:latin typeface="Consolas" panose="020B0609020204030204" pitchFamily="49" charset="0"/>
              </a:rPr>
              <a:t> and </a:t>
            </a:r>
            <a:r>
              <a:rPr lang="de-DE" b="0" dirty="0" err="1">
                <a:solidFill>
                  <a:srgbClr val="000000"/>
                </a:solidFill>
                <a:effectLst/>
                <a:latin typeface="Consolas" panose="020B0609020204030204" pitchFamily="49" charset="0"/>
              </a:rPr>
              <a:t>vw</a:t>
            </a:r>
            <a:r>
              <a:rPr lang="de-DE" b="0" dirty="0">
                <a:solidFill>
                  <a:srgbClr val="800000"/>
                </a:solidFill>
                <a:effectLst/>
                <a:latin typeface="Consolas" panose="020B0609020204030204" pitchFamily="49" charset="0"/>
              </a:rPr>
              <a:t>&lt;/h1&gt;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&lt;p&gt;</a:t>
            </a:r>
            <a:r>
              <a:rPr lang="de-DE" b="0" dirty="0">
                <a:solidFill>
                  <a:srgbClr val="000000"/>
                </a:solidFill>
                <a:effectLst/>
                <a:latin typeface="Consolas" panose="020B0609020204030204" pitchFamily="49" charset="0"/>
              </a:rPr>
              <a:t>Viewport </a:t>
            </a:r>
            <a:r>
              <a:rPr lang="de-DE" b="0" dirty="0" err="1">
                <a:solidFill>
                  <a:srgbClr val="000000"/>
                </a:solidFill>
                <a:effectLst/>
                <a:latin typeface="Consolas" panose="020B0609020204030204" pitchFamily="49" charset="0"/>
              </a:rPr>
              <a:t>width</a:t>
            </a:r>
            <a:r>
              <a:rPr lang="de-DE" b="0" dirty="0">
                <a:solidFill>
                  <a:srgbClr val="000000"/>
                </a:solidFill>
                <a:effectLst/>
                <a:latin typeface="Consolas" panose="020B0609020204030204" pitchFamily="49" charset="0"/>
              </a:rPr>
              <a:t> and </a:t>
            </a:r>
            <a:r>
              <a:rPr lang="de-DE" b="0" dirty="0" err="1">
                <a:solidFill>
                  <a:srgbClr val="000000"/>
                </a:solidFill>
                <a:effectLst/>
                <a:latin typeface="Consolas" panose="020B0609020204030204" pitchFamily="49" charset="0"/>
              </a:rPr>
              <a:t>height</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are</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fantastic</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units</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for</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this</a:t>
            </a:r>
            <a:r>
              <a:rPr lang="de-DE" b="0" dirty="0">
                <a:solidFill>
                  <a:srgbClr val="000000"/>
                </a:solidFill>
                <a:effectLst/>
                <a:latin typeface="Consolas" panose="020B0609020204030204" pitchFamily="49" charset="0"/>
              </a:rPr>
              <a:t> type </a:t>
            </a:r>
            <a:r>
              <a:rPr lang="de-DE" b="0" dirty="0" err="1">
                <a:solidFill>
                  <a:srgbClr val="000000"/>
                </a:solidFill>
                <a:effectLst/>
                <a:latin typeface="Consolas" panose="020B0609020204030204" pitchFamily="49" charset="0"/>
              </a:rPr>
              <a:t>of</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thing</a:t>
            </a:r>
            <a:r>
              <a:rPr lang="de-DE" b="0" dirty="0">
                <a:solidFill>
                  <a:srgbClr val="000000"/>
                </a:solidFill>
                <a:effectLst/>
                <a:latin typeface="Consolas" panose="020B0609020204030204" pitchFamily="49" charset="0"/>
              </a:rPr>
              <a:t>! Just </a:t>
            </a:r>
            <a:r>
              <a:rPr lang="de-DE" b="0" dirty="0" err="1">
                <a:solidFill>
                  <a:srgbClr val="000000"/>
                </a:solidFill>
                <a:effectLst/>
                <a:latin typeface="Consolas" panose="020B0609020204030204" pitchFamily="49" charset="0"/>
              </a:rPr>
              <a:t>make</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sure</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you</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test</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things</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out on mobile </a:t>
            </a:r>
            <a:r>
              <a:rPr lang="de-DE" b="0" dirty="0" err="1">
                <a:solidFill>
                  <a:srgbClr val="000000"/>
                </a:solidFill>
                <a:effectLst/>
                <a:latin typeface="Consolas" panose="020B0609020204030204" pitchFamily="49" charset="0"/>
              </a:rPr>
              <a:t>too</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you'll</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probably</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need</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some</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media</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queries</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as</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there</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is</a:t>
            </a:r>
            <a:r>
              <a:rPr lang="de-DE" b="0" dirty="0">
                <a:solidFill>
                  <a:srgbClr val="000000"/>
                </a:solidFill>
                <a:effectLst/>
                <a:latin typeface="Consolas" panose="020B0609020204030204" pitchFamily="49" charset="0"/>
              </a:rPr>
              <a:t> a </a:t>
            </a:r>
            <a:r>
              <a:rPr lang="de-DE" b="0" dirty="0" err="1">
                <a:solidFill>
                  <a:srgbClr val="000000"/>
                </a:solidFill>
                <a:effectLst/>
                <a:latin typeface="Consolas" panose="020B0609020204030204" pitchFamily="49" charset="0"/>
              </a:rPr>
              <a:t>good</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chance</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things</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don't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work</a:t>
            </a:r>
            <a:r>
              <a:rPr lang="de-DE" b="0" dirty="0">
                <a:solidFill>
                  <a:srgbClr val="000000"/>
                </a:solidFill>
                <a:effectLst/>
                <a:latin typeface="Consolas" panose="020B0609020204030204" pitchFamily="49" charset="0"/>
              </a:rPr>
              <a:t> out </a:t>
            </a:r>
            <a:r>
              <a:rPr lang="de-DE" b="0" dirty="0" err="1">
                <a:solidFill>
                  <a:srgbClr val="000000"/>
                </a:solidFill>
                <a:effectLst/>
                <a:latin typeface="Consolas" panose="020B0609020204030204" pitchFamily="49" charset="0"/>
              </a:rPr>
              <a:t>well</a:t>
            </a:r>
            <a:r>
              <a:rPr lang="de-DE" b="0" dirty="0">
                <a:solidFill>
                  <a:srgbClr val="000000"/>
                </a:solidFill>
                <a:effectLst/>
                <a:latin typeface="Consolas" panose="020B0609020204030204" pitchFamily="49" charset="0"/>
              </a:rPr>
              <a:t> on mobile!</a:t>
            </a:r>
            <a:r>
              <a:rPr lang="de-DE" b="0" dirty="0">
                <a:solidFill>
                  <a:srgbClr val="800000"/>
                </a:solidFill>
                <a:effectLst/>
                <a:latin typeface="Consolas" panose="020B0609020204030204" pitchFamily="49" charset="0"/>
              </a:rPr>
              <a:t>&lt;/p&gt;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href</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class</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"button1 mt-2"</a:t>
            </a:r>
            <a:r>
              <a:rPr lang="de-DE" b="0" dirty="0">
                <a:solidFill>
                  <a:srgbClr val="800000"/>
                </a:solidFill>
                <a:effectLst/>
                <a:latin typeface="Consolas" panose="020B0609020204030204" pitchFamily="49" charset="0"/>
              </a:rPr>
              <a:t>&gt;</a:t>
            </a:r>
            <a:r>
              <a:rPr lang="de-DE" b="0" dirty="0">
                <a:solidFill>
                  <a:srgbClr val="000000"/>
                </a:solidFill>
                <a:effectLst/>
                <a:latin typeface="Consolas" panose="020B0609020204030204" pitchFamily="49" charset="0"/>
              </a:rPr>
              <a:t>I </a:t>
            </a:r>
            <a:r>
              <a:rPr lang="de-DE" b="0" dirty="0" err="1">
                <a:solidFill>
                  <a:srgbClr val="000000"/>
                </a:solidFill>
                <a:effectLst/>
                <a:latin typeface="Consolas" panose="020B0609020204030204" pitchFamily="49" charset="0"/>
              </a:rPr>
              <a:t>want</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to</a:t>
            </a:r>
            <a:r>
              <a:rPr lang="de-DE" b="0" dirty="0">
                <a:solidFill>
                  <a:srgbClr val="000000"/>
                </a:solidFill>
                <a:effectLst/>
                <a:latin typeface="Consolas" panose="020B0609020204030204" pitchFamily="49" charset="0"/>
              </a:rPr>
              <a:t> </a:t>
            </a:r>
            <a:r>
              <a:rPr lang="de-DE" b="0" dirty="0" err="1">
                <a:solidFill>
                  <a:srgbClr val="000000"/>
                </a:solidFill>
                <a:effectLst/>
                <a:latin typeface="Consolas" panose="020B0609020204030204" pitchFamily="49" charset="0"/>
              </a:rPr>
              <a:t>learn</a:t>
            </a:r>
            <a:r>
              <a:rPr lang="de-DE" b="0" dirty="0">
                <a:solidFill>
                  <a:srgbClr val="800000"/>
                </a:solidFill>
                <a:effectLst/>
                <a:latin typeface="Consolas" panose="020B0609020204030204" pitchFamily="49" charset="0"/>
              </a:rPr>
              <a:t>&lt;/a&gt;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&lt;/div&gt;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&lt;/div&gt;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header</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section</a:t>
            </a:r>
            <a:r>
              <a:rPr lang="de-DE" b="0" dirty="0">
                <a:solidFill>
                  <a:srgbClr val="000000"/>
                </a:solidFill>
                <a:effectLst/>
                <a:latin typeface="Consolas" panose="020B0609020204030204" pitchFamily="49" charset="0"/>
              </a:rPr>
              <a:t> </a:t>
            </a:r>
            <a:r>
              <a:rPr lang="de-DE" b="0" dirty="0" err="1">
                <a:solidFill>
                  <a:srgbClr val="E50000"/>
                </a:solidFill>
                <a:effectLst/>
                <a:latin typeface="Consolas" panose="020B0609020204030204" pitchFamily="49" charset="0"/>
              </a:rPr>
              <a:t>class</a:t>
            </a:r>
            <a:r>
              <a:rPr lang="de-DE" b="0" dirty="0">
                <a:solidFill>
                  <a:srgbClr val="000000"/>
                </a:solidFill>
                <a:effectLst/>
                <a:latin typeface="Consolas" panose="020B0609020204030204" pitchFamily="49" charset="0"/>
              </a:rPr>
              <a:t>=</a:t>
            </a:r>
            <a:r>
              <a:rPr lang="de-DE" b="0" dirty="0">
                <a:solidFill>
                  <a:srgbClr val="0000FF"/>
                </a:solidFill>
                <a:effectLst/>
                <a:latin typeface="Consolas" panose="020B0609020204030204" pitchFamily="49" charset="0"/>
              </a:rPr>
              <a:t>"</a:t>
            </a:r>
            <a:r>
              <a:rPr lang="de-DE" b="0" dirty="0" err="1">
                <a:solidFill>
                  <a:srgbClr val="0000FF"/>
                </a:solidFill>
                <a:effectLst/>
                <a:latin typeface="Consolas" panose="020B0609020204030204" pitchFamily="49" charset="0"/>
              </a:rPr>
              <a:t>more</a:t>
            </a:r>
            <a:r>
              <a:rPr lang="de-DE" b="0" dirty="0">
                <a:solidFill>
                  <a:srgbClr val="0000FF"/>
                </a:solidFill>
                <a:effectLst/>
                <a:latin typeface="Consolas" panose="020B0609020204030204" pitchFamily="49" charset="0"/>
              </a:rPr>
              <a:t>-content"</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000000"/>
                </a:solidFill>
                <a:effectLst/>
                <a:latin typeface="Consolas" panose="020B0609020204030204" pitchFamily="49" charset="0"/>
              </a:rPr>
              <a:t>    </a:t>
            </a: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section</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body</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br>
              <a:rPr lang="de-DE" b="0" dirty="0">
                <a:solidFill>
                  <a:srgbClr val="000000"/>
                </a:solidFill>
                <a:effectLst/>
                <a:latin typeface="Consolas" panose="020B0609020204030204" pitchFamily="49" charset="0"/>
              </a:rPr>
            </a:br>
            <a:r>
              <a:rPr lang="de-DE" b="0" dirty="0">
                <a:solidFill>
                  <a:srgbClr val="800000"/>
                </a:solidFill>
                <a:effectLst/>
                <a:latin typeface="Consolas" panose="020B0609020204030204" pitchFamily="49" charset="0"/>
              </a:rPr>
              <a:t>&lt;/</a:t>
            </a:r>
            <a:r>
              <a:rPr lang="de-DE" b="0" dirty="0" err="1">
                <a:solidFill>
                  <a:srgbClr val="800000"/>
                </a:solidFill>
                <a:effectLst/>
                <a:latin typeface="Consolas" panose="020B0609020204030204" pitchFamily="49" charset="0"/>
              </a:rPr>
              <a:t>html</a:t>
            </a:r>
            <a:r>
              <a:rPr lang="de-DE" b="0" dirty="0">
                <a:solidFill>
                  <a:srgbClr val="800000"/>
                </a:solidFill>
                <a:effectLst/>
                <a:latin typeface="Consolas" panose="020B0609020204030204" pitchFamily="49" charset="0"/>
              </a:rPr>
              <a:t>&gt;</a:t>
            </a:r>
            <a:endParaRPr lang="de-DE" b="0" dirty="0">
              <a:solidFill>
                <a:srgbClr val="000000"/>
              </a:solidFill>
              <a:effectLst/>
              <a:latin typeface="Consolas" panose="020B0609020204030204" pitchFamily="49" charset="0"/>
            </a:endParaRPr>
          </a:p>
          <a:p>
            <a:endParaRPr lang="de-DE" dirty="0"/>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28</a:t>
            </a:fld>
            <a:endParaRPr lang="de-DE" altLang="de-DE"/>
          </a:p>
        </p:txBody>
      </p:sp>
    </p:spTree>
    <p:extLst>
      <p:ext uri="{BB962C8B-B14F-4D97-AF65-F5344CB8AC3E}">
        <p14:creationId xmlns:p14="http://schemas.microsoft.com/office/powerpoint/2010/main" val="37847293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29</a:t>
            </a:fld>
            <a:endParaRPr lang="de-DE" altLang="de-DE" sz="1100"/>
          </a:p>
        </p:txBody>
      </p:sp>
    </p:spTree>
    <p:extLst>
      <p:ext uri="{BB962C8B-B14F-4D97-AF65-F5344CB8AC3E}">
        <p14:creationId xmlns:p14="http://schemas.microsoft.com/office/powerpoint/2010/main" val="18778504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&lt;!DOCTYPE html&gt;</a:t>
            </a:r>
          </a:p>
          <a:p>
            <a:r>
              <a:rPr lang="de-DE"/>
              <a:t>&lt;html lang="en"&gt;</a:t>
            </a:r>
          </a:p>
          <a:p>
            <a:endParaRPr lang="de-DE"/>
          </a:p>
          <a:p>
            <a:r>
              <a:rPr lang="de-DE"/>
              <a:t>&lt;head&gt;</a:t>
            </a:r>
          </a:p>
          <a:p>
            <a:r>
              <a:rPr lang="de-DE"/>
              <a:t>    &lt;meta charset="UTF-8"&gt;</a:t>
            </a:r>
          </a:p>
          <a:p>
            <a:r>
              <a:rPr lang="de-DE"/>
              <a:t>    &lt;meta http-equiv="X-UA-Compatible" content="IE=edge"&gt;</a:t>
            </a:r>
          </a:p>
          <a:p>
            <a:r>
              <a:rPr lang="de-DE"/>
              <a:t>    &lt;meta name="viewport" content="width=device-width, initial-scale=1.0"&gt;</a:t>
            </a:r>
          </a:p>
          <a:p>
            <a:r>
              <a:rPr lang="de-DE"/>
              <a:t>    &lt;link rel="preconnect" href="https://fonts.googleapis.com"&gt;</a:t>
            </a:r>
          </a:p>
          <a:p>
            <a:r>
              <a:rPr lang="de-DE"/>
              <a:t>    &lt;link rel="preconnect" href="https://fonts.gstatic.com" crossorigin&gt;</a:t>
            </a:r>
          </a:p>
          <a:p>
            <a:r>
              <a:rPr lang="de-DE"/>
              <a:t>    &lt;link href="https://fonts.googleapis.com/css2?family=Playfair+Display:wght@400;900&amp;family=Roboto:wght@400;900&amp;display=swap" rel="stylesheet"&gt;</a:t>
            </a:r>
          </a:p>
          <a:p>
            <a:r>
              <a:rPr lang="de-DE"/>
              <a:t>    &lt;title&gt;006&lt;/title&gt;</a:t>
            </a:r>
          </a:p>
          <a:p>
            <a:r>
              <a:rPr lang="de-DE"/>
              <a:t>    &lt;style&gt;</a:t>
            </a:r>
          </a:p>
          <a:p>
            <a:r>
              <a:rPr lang="de-DE"/>
              <a:t>       * {</a:t>
            </a:r>
          </a:p>
          <a:p>
            <a:r>
              <a:rPr lang="de-DE"/>
              <a:t>           box-sizing: border-box;</a:t>
            </a:r>
          </a:p>
          <a:p>
            <a:r>
              <a:rPr lang="de-DE"/>
              <a:t>        }</a:t>
            </a:r>
          </a:p>
          <a:p>
            <a:endParaRPr lang="de-DE"/>
          </a:p>
          <a:p>
            <a:r>
              <a:rPr lang="de-DE"/>
              <a:t>        body {</a:t>
            </a:r>
          </a:p>
          <a:p>
            <a:r>
              <a:rPr lang="de-DE"/>
              <a:t>            font-family: 'Roboto', serif;</a:t>
            </a:r>
          </a:p>
          <a:p>
            <a:r>
              <a:rPr lang="de-DE"/>
              <a:t>            font-weight: 400;</a:t>
            </a:r>
          </a:p>
          <a:p>
            <a:r>
              <a:rPr lang="de-DE"/>
              <a:t>            font-size: 1.3rem; /* 21px */</a:t>
            </a:r>
          </a:p>
          <a:p>
            <a:r>
              <a:rPr lang="de-DE"/>
              <a:t>            line-height: 1.4;</a:t>
            </a:r>
          </a:p>
          <a:p>
            <a:r>
              <a:rPr lang="de-DE"/>
              <a:t>        }</a:t>
            </a:r>
          </a:p>
          <a:p>
            <a:endParaRPr lang="de-DE"/>
          </a:p>
          <a:p>
            <a:r>
              <a:rPr lang="de-DE"/>
              <a:t>        img {</a:t>
            </a:r>
          </a:p>
          <a:p>
            <a:r>
              <a:rPr lang="de-DE"/>
              <a:t>            max-width: 100%</a:t>
            </a:r>
          </a:p>
          <a:p>
            <a:r>
              <a:rPr lang="de-DE"/>
              <a:t>        }</a:t>
            </a:r>
          </a:p>
          <a:p>
            <a:endParaRPr lang="de-DE"/>
          </a:p>
          <a:p>
            <a:r>
              <a:rPr lang="de-DE"/>
              <a:t>        header {</a:t>
            </a:r>
          </a:p>
          <a:p>
            <a:r>
              <a:rPr lang="de-DE"/>
              <a:t>           padding: 5rem 0rem;</a:t>
            </a:r>
          </a:p>
          <a:p>
            <a:r>
              <a:rPr lang="de-DE"/>
              <a:t>           background-color: #23424A;</a:t>
            </a:r>
          </a:p>
          <a:p>
            <a:r>
              <a:rPr lang="de-DE"/>
              <a:t>           color: #FFF;</a:t>
            </a:r>
          </a:p>
          <a:p>
            <a:r>
              <a:rPr lang="de-DE"/>
              <a:t>        }</a:t>
            </a:r>
          </a:p>
          <a:p>
            <a:endParaRPr lang="de-DE"/>
          </a:p>
          <a:p>
            <a:r>
              <a:rPr lang="de-DE"/>
              <a:t>        .container {</a:t>
            </a:r>
          </a:p>
          <a:p>
            <a:r>
              <a:rPr lang="de-DE"/>
              <a:t>           width: 80%;</a:t>
            </a:r>
          </a:p>
          <a:p>
            <a:r>
              <a:rPr lang="de-DE"/>
              <a:t>           max-width: 1100px;</a:t>
            </a:r>
          </a:p>
          <a:p>
            <a:r>
              <a:rPr lang="de-DE"/>
              <a:t>           margin: 0 auto;</a:t>
            </a:r>
          </a:p>
          <a:p>
            <a:r>
              <a:rPr lang="de-DE"/>
              <a:t>        }</a:t>
            </a:r>
          </a:p>
          <a:p>
            <a:endParaRPr lang="de-DE"/>
          </a:p>
          <a:p>
            <a:r>
              <a:rPr lang="de-DE"/>
              <a:t>        .w-50 {</a:t>
            </a:r>
          </a:p>
          <a:p>
            <a:r>
              <a:rPr lang="de-DE"/>
              <a:t>            width:50%;</a:t>
            </a:r>
          </a:p>
          <a:p>
            <a:r>
              <a:rPr lang="de-DE"/>
              <a:t>        }</a:t>
            </a:r>
          </a:p>
          <a:p>
            <a:endParaRPr lang="de-DE"/>
          </a:p>
          <a:p>
            <a:r>
              <a:rPr lang="de-DE"/>
              <a:t>        </a:t>
            </a:r>
          </a:p>
          <a:p>
            <a:r>
              <a:rPr lang="de-DE"/>
              <a:t>        section {</a:t>
            </a:r>
          </a:p>
          <a:p>
            <a:r>
              <a:rPr lang="de-DE"/>
              <a:t>            padding: 2rem 0rem;</a:t>
            </a:r>
          </a:p>
          <a:p>
            <a:r>
              <a:rPr lang="de-DE"/>
              <a:t>            text-align: center;</a:t>
            </a:r>
          </a:p>
          <a:p>
            <a:r>
              <a:rPr lang="de-DE"/>
              <a:t>            background-color: white;</a:t>
            </a:r>
          </a:p>
          <a:p>
            <a:r>
              <a:rPr lang="de-DE"/>
              <a:t>            color: rgba(0,0,0,0.6);</a:t>
            </a:r>
          </a:p>
          <a:p>
            <a:r>
              <a:rPr lang="de-DE"/>
              <a:t>        }</a:t>
            </a:r>
          </a:p>
          <a:p>
            <a:endParaRPr lang="de-DE"/>
          </a:p>
          <a:p>
            <a:r>
              <a:rPr lang="de-DE"/>
              <a:t>        .container {</a:t>
            </a:r>
          </a:p>
          <a:p>
            <a:r>
              <a:rPr lang="de-DE"/>
              <a:t>           width: 80%;</a:t>
            </a:r>
          </a:p>
          <a:p>
            <a:r>
              <a:rPr lang="de-DE"/>
              <a:t>           max-width: 1100px;</a:t>
            </a:r>
          </a:p>
          <a:p>
            <a:r>
              <a:rPr lang="de-DE"/>
              <a:t>           margin: 0 auto;</a:t>
            </a:r>
          </a:p>
          <a:p>
            <a:r>
              <a:rPr lang="de-DE"/>
              <a:t>        }</a:t>
            </a:r>
          </a:p>
          <a:p>
            <a:endParaRPr lang="de-DE"/>
          </a:p>
          <a:p>
            <a:r>
              <a:rPr lang="de-DE"/>
              <a:t>        .row {</a:t>
            </a:r>
          </a:p>
          <a:p>
            <a:r>
              <a:rPr lang="de-DE"/>
              <a:t>            /* flex-container */</a:t>
            </a:r>
          </a:p>
          <a:p>
            <a:r>
              <a:rPr lang="de-DE"/>
              <a:t>            display: flex;</a:t>
            </a:r>
          </a:p>
          <a:p>
            <a:r>
              <a:rPr lang="de-DE"/>
              <a:t>            gap: 1rem;</a:t>
            </a:r>
          </a:p>
          <a:p>
            <a:r>
              <a:rPr lang="de-DE"/>
              <a:t>        }</a:t>
            </a:r>
          </a:p>
          <a:p>
            <a:endParaRPr lang="de-DE"/>
          </a:p>
          <a:p>
            <a:r>
              <a:rPr lang="de-DE"/>
              <a:t>        .col {</a:t>
            </a:r>
          </a:p>
          <a:p>
            <a:r>
              <a:rPr lang="de-DE"/>
              <a:t>            /* flex-items */</a:t>
            </a:r>
          </a:p>
          <a:p>
            <a:r>
              <a:rPr lang="de-DE"/>
              <a:t>            flex: 1;  /*or width:100%; */</a:t>
            </a:r>
          </a:p>
          <a:p>
            <a:r>
              <a:rPr lang="de-DE"/>
              <a:t>        }</a:t>
            </a:r>
          </a:p>
          <a:p>
            <a:endParaRPr lang="de-DE"/>
          </a:p>
          <a:p>
            <a:endParaRPr lang="de-DE"/>
          </a:p>
          <a:p>
            <a:r>
              <a:rPr lang="de-DE"/>
              <a:t>        h2 {</a:t>
            </a:r>
          </a:p>
          <a:p>
            <a:r>
              <a:rPr lang="de-DE"/>
              <a:t>            margin:0;</a:t>
            </a:r>
          </a:p>
          <a:p>
            <a:r>
              <a:rPr lang="de-DE"/>
              <a:t>            padding: 1rem 0; </a:t>
            </a:r>
          </a:p>
          <a:p>
            <a:r>
              <a:rPr lang="de-DE"/>
              <a:t>            color: #38CFD9;</a:t>
            </a:r>
          </a:p>
          <a:p>
            <a:r>
              <a:rPr lang="de-DE"/>
              <a:t>            font-family: 'Playfair Display', serif;</a:t>
            </a:r>
          </a:p>
          <a:p>
            <a:r>
              <a:rPr lang="de-DE"/>
              <a:t>        }</a:t>
            </a:r>
          </a:p>
          <a:p>
            <a:endParaRPr lang="de-DE"/>
          </a:p>
          <a:p>
            <a:r>
              <a:rPr lang="de-DE"/>
              <a:t>        .button1 {</a:t>
            </a:r>
          </a:p>
          <a:p>
            <a:r>
              <a:rPr lang="de-DE"/>
              <a:t>            display: inline-block;</a:t>
            </a:r>
          </a:p>
          <a:p>
            <a:r>
              <a:rPr lang="de-DE"/>
              <a:t>            background-color: #38CFD9;</a:t>
            </a:r>
          </a:p>
          <a:p>
            <a:r>
              <a:rPr lang="de-DE"/>
              <a:t>            color: #072A2D;</a:t>
            </a:r>
          </a:p>
          <a:p>
            <a:r>
              <a:rPr lang="de-DE"/>
              <a:t>            text-decoration: none;</a:t>
            </a:r>
          </a:p>
          <a:p>
            <a:r>
              <a:rPr lang="de-DE"/>
              <a:t>            text-transform: uppercase;                                            </a:t>
            </a:r>
          </a:p>
          <a:p>
            <a:r>
              <a:rPr lang="de-DE"/>
              <a:t>            padding: 0.75em 2em; /* em = font-size */</a:t>
            </a:r>
          </a:p>
          <a:p>
            <a:r>
              <a:rPr lang="de-DE"/>
              <a:t>            border-radius: 2rem; /* big numbers are ok */            </a:t>
            </a:r>
          </a:p>
          <a:p>
            <a:r>
              <a:rPr lang="de-DE"/>
              <a:t>            font-weight: 900;</a:t>
            </a:r>
          </a:p>
          <a:p>
            <a:r>
              <a:rPr lang="de-DE"/>
              <a:t>            font-size: 1.25rem;</a:t>
            </a:r>
          </a:p>
          <a:p>
            <a:r>
              <a:rPr lang="de-DE"/>
              <a:t>        }</a:t>
            </a:r>
          </a:p>
          <a:p>
            <a:endParaRPr lang="de-DE"/>
          </a:p>
          <a:p>
            <a:r>
              <a:rPr lang="de-DE"/>
              <a:t>        .button1:hover {</a:t>
            </a:r>
          </a:p>
          <a:p>
            <a:r>
              <a:rPr lang="de-DE"/>
              <a:t>            opacity: 0.75;</a:t>
            </a:r>
          </a:p>
          <a:p>
            <a:r>
              <a:rPr lang="de-DE"/>
              <a:t>        }</a:t>
            </a:r>
          </a:p>
          <a:p>
            <a:endParaRPr lang="de-DE"/>
          </a:p>
          <a:p>
            <a:r>
              <a:rPr lang="de-DE"/>
              <a:t>        .mt-2 {</a:t>
            </a:r>
          </a:p>
          <a:p>
            <a:r>
              <a:rPr lang="de-DE"/>
              <a:t>            margin-top:2rem;</a:t>
            </a:r>
          </a:p>
          <a:p>
            <a:r>
              <a:rPr lang="de-DE"/>
              <a:t>        }</a:t>
            </a:r>
          </a:p>
          <a:p>
            <a:endParaRPr lang="de-DE"/>
          </a:p>
          <a:p>
            <a:r>
              <a:rPr lang="de-DE"/>
              <a:t>        nav {</a:t>
            </a:r>
          </a:p>
          <a:p>
            <a:r>
              <a:rPr lang="de-DE"/>
              <a:t>            background: #136c72;</a:t>
            </a:r>
          </a:p>
          <a:p>
            <a:r>
              <a:rPr lang="de-DE"/>
              <a:t>        }</a:t>
            </a:r>
          </a:p>
          <a:p>
            <a:endParaRPr lang="de-DE"/>
          </a:p>
          <a:p>
            <a:r>
              <a:rPr lang="de-DE"/>
              <a:t>        .nav {</a:t>
            </a:r>
          </a:p>
          <a:p>
            <a:r>
              <a:rPr lang="de-DE"/>
              <a:t>            display:flex;</a:t>
            </a:r>
          </a:p>
          <a:p>
            <a:r>
              <a:rPr lang="de-DE"/>
              <a:t>            gap: 2rem;</a:t>
            </a:r>
          </a:p>
          <a:p>
            <a:r>
              <a:rPr lang="de-DE"/>
              <a:t>            justify-content: space-between;</a:t>
            </a:r>
          </a:p>
          <a:p>
            <a:r>
              <a:rPr lang="de-DE"/>
              <a:t>        }</a:t>
            </a:r>
          </a:p>
          <a:p>
            <a:endParaRPr lang="de-DE"/>
          </a:p>
          <a:p>
            <a:r>
              <a:rPr lang="de-DE"/>
              <a:t>        .navList {</a:t>
            </a:r>
          </a:p>
          <a:p>
            <a:r>
              <a:rPr lang="de-DE"/>
              <a:t>            margin:0;</a:t>
            </a:r>
          </a:p>
          <a:p>
            <a:r>
              <a:rPr lang="de-DE"/>
              <a:t>            padding:0;</a:t>
            </a:r>
          </a:p>
          <a:p>
            <a:r>
              <a:rPr lang="de-DE"/>
              <a:t>            list-style: none;</a:t>
            </a:r>
          </a:p>
          <a:p>
            <a:r>
              <a:rPr lang="de-DE"/>
              <a:t>            display:flex;</a:t>
            </a:r>
          </a:p>
          <a:p>
            <a:r>
              <a:rPr lang="de-DE"/>
              <a:t>            align-items:center;</a:t>
            </a:r>
          </a:p>
          <a:p>
            <a:r>
              <a:rPr lang="de-DE"/>
              <a:t>            gap:2rem;</a:t>
            </a:r>
          </a:p>
          <a:p>
            <a:r>
              <a:rPr lang="de-DE"/>
              <a:t>        }</a:t>
            </a:r>
          </a:p>
          <a:p>
            <a:endParaRPr lang="de-DE"/>
          </a:p>
          <a:p>
            <a:r>
              <a:rPr lang="de-DE"/>
              <a:t>        .navItem a {</a:t>
            </a:r>
          </a:p>
          <a:p>
            <a:r>
              <a:rPr lang="de-DE"/>
              <a:t>            text-decoration: none;</a:t>
            </a:r>
          </a:p>
          <a:p>
            <a:r>
              <a:rPr lang="de-DE"/>
              <a:t>            color: white;</a:t>
            </a:r>
          </a:p>
          <a:p>
            <a:r>
              <a:rPr lang="de-DE"/>
              <a:t>        }</a:t>
            </a:r>
          </a:p>
          <a:p>
            <a:endParaRPr lang="de-DE"/>
          </a:p>
          <a:p>
            <a:r>
              <a:rPr lang="de-DE"/>
              <a:t>        .navItem a:hover {</a:t>
            </a:r>
          </a:p>
          <a:p>
            <a:r>
              <a:rPr lang="de-DE"/>
              <a:t>            opacity: 0.75;</a:t>
            </a:r>
          </a:p>
          <a:p>
            <a:r>
              <a:rPr lang="de-DE"/>
              <a:t>        }</a:t>
            </a:r>
          </a:p>
          <a:p>
            <a:endParaRPr lang="de-DE"/>
          </a:p>
          <a:p>
            <a:r>
              <a:rPr lang="de-DE"/>
              <a:t>        .navList:nth-of-type(1) {</a:t>
            </a:r>
          </a:p>
          <a:p>
            <a:r>
              <a:rPr lang="de-DE"/>
              <a:t>            flex-grow:1;</a:t>
            </a:r>
          </a:p>
          <a:p>
            <a:r>
              <a:rPr lang="de-DE"/>
              <a:t>            /* Alternative: margin-right:auto;*/</a:t>
            </a:r>
          </a:p>
          <a:p>
            <a:r>
              <a:rPr lang="de-DE"/>
              <a:t>        }</a:t>
            </a:r>
          </a:p>
          <a:p>
            <a:endParaRPr lang="de-DE"/>
          </a:p>
          <a:p>
            <a:r>
              <a:rPr lang="de-DE"/>
              <a:t>/* desktop first */</a:t>
            </a:r>
          </a:p>
          <a:p>
            <a:r>
              <a:rPr lang="de-DE"/>
              <a:t>@media (max-width: 700px) {</a:t>
            </a:r>
          </a:p>
          <a:p>
            <a:r>
              <a:rPr lang="de-DE"/>
              <a:t>    .w-50 {</a:t>
            </a:r>
          </a:p>
          <a:p>
            <a:r>
              <a:rPr lang="de-DE"/>
              <a:t>        width:100%;</a:t>
            </a:r>
          </a:p>
          <a:p>
            <a:r>
              <a:rPr lang="de-DE"/>
              <a:t>    }</a:t>
            </a:r>
          </a:p>
          <a:p>
            <a:endParaRPr lang="de-DE"/>
          </a:p>
          <a:p>
            <a:r>
              <a:rPr lang="de-DE"/>
              <a:t>    .row {</a:t>
            </a:r>
          </a:p>
          <a:p>
            <a:r>
              <a:rPr lang="de-DE"/>
              <a:t>        display:block;</a:t>
            </a:r>
          </a:p>
          <a:p>
            <a:r>
              <a:rPr lang="de-DE"/>
              <a:t>   }</a:t>
            </a:r>
          </a:p>
          <a:p>
            <a:endParaRPr lang="de-DE"/>
          </a:p>
          <a:p>
            <a:r>
              <a:rPr lang="de-DE"/>
              <a:t>    .nav, .navList {</a:t>
            </a:r>
          </a:p>
          <a:p>
            <a:r>
              <a:rPr lang="de-DE"/>
              <a:t>        display:block;</a:t>
            </a:r>
          </a:p>
          <a:p>
            <a:r>
              <a:rPr lang="de-DE"/>
              <a:t>        text-align: center;</a:t>
            </a:r>
          </a:p>
          <a:p>
            <a:r>
              <a:rPr lang="de-DE"/>
              <a:t>    }</a:t>
            </a:r>
          </a:p>
          <a:p>
            <a:r>
              <a:rPr lang="de-DE"/>
              <a:t>}</a:t>
            </a:r>
          </a:p>
          <a:p>
            <a:r>
              <a:rPr lang="de-DE"/>
              <a:t>        </a:t>
            </a:r>
          </a:p>
          <a:p>
            <a:endParaRPr lang="de-DE"/>
          </a:p>
          <a:p>
            <a:r>
              <a:rPr lang="de-DE"/>
              <a:t>    &lt;/style&gt;</a:t>
            </a:r>
          </a:p>
          <a:p>
            <a:r>
              <a:rPr lang="de-DE"/>
              <a:t>&lt;/head&gt;</a:t>
            </a:r>
          </a:p>
          <a:p>
            <a:endParaRPr lang="de-DE"/>
          </a:p>
          <a:p>
            <a:r>
              <a:rPr lang="de-DE"/>
              <a:t>&lt;body&gt;</a:t>
            </a:r>
          </a:p>
          <a:p>
            <a:r>
              <a:rPr lang="de-DE"/>
              <a:t>    &lt;nav&gt;</a:t>
            </a:r>
          </a:p>
          <a:p>
            <a:r>
              <a:rPr lang="de-DE"/>
              <a:t>        &lt;div class="container nav"&gt;</a:t>
            </a:r>
          </a:p>
          <a:p>
            <a:r>
              <a:rPr lang="de-DE"/>
              <a:t>            &lt;img src="img/logo.png" alt="logo"&gt;</a:t>
            </a:r>
          </a:p>
          <a:p>
            <a:r>
              <a:rPr lang="de-DE"/>
              <a:t>            &lt;ul class="navList"&gt;</a:t>
            </a:r>
          </a:p>
          <a:p>
            <a:r>
              <a:rPr lang="de-DE"/>
              <a:t>                &lt;div class="navItem"&gt;&lt;a href="#"&gt;Home&lt;/a&gt;&lt;/div&gt;</a:t>
            </a:r>
          </a:p>
          <a:p>
            <a:r>
              <a:rPr lang="de-DE"/>
              <a:t>                &lt;div class="navItem"&gt;&lt;a href="#"&gt;About&lt;/a&gt;&lt;/div&gt;</a:t>
            </a:r>
          </a:p>
          <a:p>
            <a:r>
              <a:rPr lang="de-DE"/>
              <a:t>                &lt;div class="navItem"&gt;&lt;a href="#"&gt;Contact&lt;/a&gt;&lt;/div&gt;</a:t>
            </a:r>
          </a:p>
          <a:p>
            <a:r>
              <a:rPr lang="de-DE"/>
              <a:t>            &lt;/ul&gt;</a:t>
            </a:r>
          </a:p>
          <a:p>
            <a:r>
              <a:rPr lang="de-DE"/>
              <a:t>            &lt;ul class="navList"&gt;</a:t>
            </a:r>
          </a:p>
          <a:p>
            <a:r>
              <a:rPr lang="de-DE"/>
              <a:t>                &lt;div class="navItem"&gt;&lt;a href="#"&gt;Sign&amp;nbsp;in&lt;/a&gt;&lt;/div&gt;</a:t>
            </a:r>
          </a:p>
          <a:p>
            <a:r>
              <a:rPr lang="de-DE"/>
              <a:t>                &lt;div class="navItem"&gt;&lt;a href="#"&gt;Sign&amp;nbsp;up&lt;/a&gt;&lt;/div&gt;</a:t>
            </a:r>
          </a:p>
          <a:p>
            <a:r>
              <a:rPr lang="de-DE"/>
              <a:t>            &lt;/ul&gt;</a:t>
            </a:r>
          </a:p>
          <a:p>
            <a:r>
              <a:rPr lang="de-DE"/>
              <a:t>        &lt;/div&gt;</a:t>
            </a:r>
          </a:p>
          <a:p>
            <a:r>
              <a:rPr lang="de-DE"/>
              <a:t>    &lt;/nav&gt;</a:t>
            </a:r>
          </a:p>
          <a:p>
            <a:r>
              <a:rPr lang="de-DE"/>
              <a:t>    &lt;header&gt;</a:t>
            </a:r>
          </a:p>
          <a:p>
            <a:r>
              <a:rPr lang="de-DE"/>
              <a:t>        &lt;div class="container"&gt;</a:t>
            </a:r>
          </a:p>
          <a:p>
            <a:r>
              <a:rPr lang="de-DE"/>
              <a:t>        &lt;div class="w-50"&gt;</a:t>
            </a:r>
          </a:p>
          <a:p>
            <a:r>
              <a:rPr lang="de-DE"/>
              <a:t>        &lt;h1&gt;Responsive layout don't have to be a struggle&lt;/h1&gt;</a:t>
            </a:r>
          </a:p>
          <a:p>
            <a:r>
              <a:rPr lang="de-DE"/>
              <a:t>        &lt;p&gt;Lorem ipsum dolor sit amet consectetur adipisicing elit. Repudiandae nobis numquam vero, quasi facilis ducimus necessitatibus ex cum deserunt laudantium.&lt;/p&gt;</a:t>
            </a:r>
          </a:p>
          <a:p>
            <a:r>
              <a:rPr lang="de-DE"/>
              <a:t>        &lt;a href="#" class="button1 mt-2"&gt;I want to learn&lt;/a&gt;</a:t>
            </a:r>
          </a:p>
          <a:p>
            <a:r>
              <a:rPr lang="de-DE"/>
              <a:t>        &lt;/div&gt;</a:t>
            </a:r>
          </a:p>
          <a:p>
            <a:r>
              <a:rPr lang="de-DE"/>
              <a:t>        &lt;/div&gt;</a:t>
            </a:r>
          </a:p>
          <a:p>
            <a:r>
              <a:rPr lang="de-DE"/>
              <a:t>    &lt;/header&gt;</a:t>
            </a:r>
          </a:p>
          <a:p>
            <a:r>
              <a:rPr lang="de-DE"/>
              <a:t>    &lt;section&gt;</a:t>
            </a:r>
          </a:p>
          <a:p>
            <a:r>
              <a:rPr lang="de-DE"/>
              <a:t>        &lt;div class="container row"&gt;        </a:t>
            </a:r>
          </a:p>
          <a:p>
            <a:r>
              <a:rPr lang="de-DE"/>
              <a:t>            &lt;div class="col"&gt;</a:t>
            </a:r>
          </a:p>
          <a:p>
            <a:r>
              <a:rPr lang="de-DE"/>
              <a:t>                &lt;h2&gt;Cheap&lt;/h2&gt;</a:t>
            </a:r>
          </a:p>
          <a:p>
            <a:r>
              <a:rPr lang="de-DE"/>
              <a:t>                &lt;p&gt;Lorem ipsum dolor sit amet, consectetur adipiscing elit, sed do eiusmod tempor incididunt ut</a:t>
            </a:r>
          </a:p>
          <a:p>
            <a:r>
              <a:rPr lang="de-DE"/>
              <a:t>                    labore et dolore magna aliqua. Ut enim ad minim veniam.&lt;/p&gt;</a:t>
            </a:r>
          </a:p>
          <a:p>
            <a:r>
              <a:rPr lang="de-DE"/>
              <a:t>            &lt;/div&gt;</a:t>
            </a:r>
          </a:p>
          <a:p>
            <a:r>
              <a:rPr lang="de-DE"/>
              <a:t>            &lt;div class="col"&gt;</a:t>
            </a:r>
          </a:p>
          <a:p>
            <a:r>
              <a:rPr lang="de-DE"/>
              <a:t>                &lt;h2&gt;Quick&lt;/h2&gt;</a:t>
            </a:r>
          </a:p>
          <a:p>
            <a:r>
              <a:rPr lang="de-DE"/>
              <a:t>                &lt;p&gt;Lorem ipsum dolor sit amet, consectetur adipiscing elit, sed do eiusmod tempor incididunt ut</a:t>
            </a:r>
          </a:p>
          <a:p>
            <a:r>
              <a:rPr lang="de-DE"/>
              <a:t>                    labore et dolore magna aliqua. Ut enim ad minim veniam.&lt;/p&gt;</a:t>
            </a:r>
          </a:p>
          <a:p>
            <a:r>
              <a:rPr lang="de-DE"/>
              <a:t>            &lt;/div&gt;</a:t>
            </a:r>
          </a:p>
          <a:p>
            <a:r>
              <a:rPr lang="de-DE"/>
              <a:t>            &lt;div class="col"&gt;</a:t>
            </a:r>
          </a:p>
          <a:p>
            <a:r>
              <a:rPr lang="de-DE"/>
              <a:t>                &lt;h2&gt;Affordable&lt;/h2&gt;</a:t>
            </a:r>
          </a:p>
          <a:p>
            <a:r>
              <a:rPr lang="de-DE"/>
              <a:t>                &lt;p&gt;Lorem ipsum dolor sit amet, consectetur adipiscing elit, sed do eiusmod tempor incididunt ut</a:t>
            </a:r>
          </a:p>
          <a:p>
            <a:r>
              <a:rPr lang="de-DE"/>
              <a:t>                    labore et dolore magna aliqua. Ut enim ad minim veniam.&lt;/p&gt;</a:t>
            </a:r>
          </a:p>
          <a:p>
            <a:r>
              <a:rPr lang="de-DE"/>
              <a:t>            &lt;/div&gt;</a:t>
            </a:r>
          </a:p>
          <a:p>
            <a:r>
              <a:rPr lang="de-DE"/>
              <a:t>        &lt;/div&gt;</a:t>
            </a:r>
          </a:p>
          <a:p>
            <a:r>
              <a:rPr lang="de-DE"/>
              <a:t>    &lt;/section&gt;</a:t>
            </a:r>
          </a:p>
          <a:p>
            <a:r>
              <a:rPr lang="de-DE"/>
              <a:t>&lt;/body&gt;</a:t>
            </a:r>
          </a:p>
          <a:p>
            <a:endParaRPr lang="de-DE"/>
          </a:p>
          <a:p>
            <a:r>
              <a:rPr lang="de-DE"/>
              <a:t>&lt;/html&gt;</a:t>
            </a: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30</a:t>
            </a:fld>
            <a:endParaRPr lang="de-DE" altLang="de-DE"/>
          </a:p>
        </p:txBody>
      </p:sp>
    </p:spTree>
    <p:extLst>
      <p:ext uri="{BB962C8B-B14F-4D97-AF65-F5344CB8AC3E}">
        <p14:creationId xmlns:p14="http://schemas.microsoft.com/office/powerpoint/2010/main" val="36266411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31</a:t>
            </a:fld>
            <a:endParaRPr lang="de-DE" altLang="de-DE" sz="1100"/>
          </a:p>
        </p:txBody>
      </p:sp>
    </p:spTree>
    <p:extLst>
      <p:ext uri="{BB962C8B-B14F-4D97-AF65-F5344CB8AC3E}">
        <p14:creationId xmlns:p14="http://schemas.microsoft.com/office/powerpoint/2010/main" val="6608295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&lt;!DOCTYPE html&gt;</a:t>
            </a:r>
          </a:p>
          <a:p>
            <a:r>
              <a:rPr lang="de-DE"/>
              <a:t>&lt;html lang="en"&gt;</a:t>
            </a:r>
          </a:p>
          <a:p>
            <a:endParaRPr lang="de-DE"/>
          </a:p>
          <a:p>
            <a:r>
              <a:rPr lang="de-DE"/>
              <a:t>&lt;head&gt;</a:t>
            </a:r>
          </a:p>
          <a:p>
            <a:r>
              <a:rPr lang="de-DE"/>
              <a:t>    &lt;meta charset="UTF-8"&gt;</a:t>
            </a:r>
          </a:p>
          <a:p>
            <a:r>
              <a:rPr lang="de-DE"/>
              <a:t>    &lt;meta http-equiv="X-UA-Compatible" content="IE=edge"&gt;</a:t>
            </a:r>
          </a:p>
          <a:p>
            <a:r>
              <a:rPr lang="de-DE"/>
              <a:t>    &lt;meta name="viewport" content="width=device-width, initial-scale=1.0"&gt;</a:t>
            </a:r>
          </a:p>
          <a:p>
            <a:r>
              <a:rPr lang="de-DE"/>
              <a:t>    &lt;link rel="preconnect" href="https://fonts.googleapis.com"&gt;</a:t>
            </a:r>
          </a:p>
          <a:p>
            <a:r>
              <a:rPr lang="de-DE"/>
              <a:t>    &lt;link rel="preconnect" href="https://fonts.gstatic.com" crossorigin&gt;</a:t>
            </a:r>
          </a:p>
          <a:p>
            <a:r>
              <a:rPr lang="de-DE"/>
              <a:t>    &lt;link href="https://fonts.googleapis.com/css2?family=Playfair+Display:wght@400;900&amp;family=Roboto:wght@400;900&amp;display=swap" rel="stylesheet"&gt;</a:t>
            </a:r>
          </a:p>
          <a:p>
            <a:r>
              <a:rPr lang="de-DE"/>
              <a:t>    &lt;title&gt;007&lt;/title&gt;</a:t>
            </a:r>
          </a:p>
          <a:p>
            <a:r>
              <a:rPr lang="de-DE"/>
              <a:t>    &lt;style&gt;</a:t>
            </a:r>
          </a:p>
          <a:p>
            <a:r>
              <a:rPr lang="de-DE"/>
              <a:t>       * {</a:t>
            </a:r>
          </a:p>
          <a:p>
            <a:r>
              <a:rPr lang="de-DE"/>
              <a:t>           box-sizing: border-box;</a:t>
            </a:r>
          </a:p>
          <a:p>
            <a:r>
              <a:rPr lang="de-DE"/>
              <a:t>        }</a:t>
            </a:r>
          </a:p>
          <a:p>
            <a:endParaRPr lang="de-DE"/>
          </a:p>
          <a:p>
            <a:r>
              <a:rPr lang="de-DE"/>
              <a:t>        body {</a:t>
            </a:r>
          </a:p>
          <a:p>
            <a:r>
              <a:rPr lang="de-DE"/>
              <a:t>            font-family: 'Roboto', serif;</a:t>
            </a:r>
          </a:p>
          <a:p>
            <a:r>
              <a:rPr lang="de-DE"/>
              <a:t>            font-weight: 400;</a:t>
            </a:r>
          </a:p>
          <a:p>
            <a:r>
              <a:rPr lang="de-DE"/>
              <a:t>            font-size: 1.3rem; /* 21px */</a:t>
            </a:r>
          </a:p>
          <a:p>
            <a:r>
              <a:rPr lang="de-DE"/>
              <a:t>            line-height: 1.4;</a:t>
            </a:r>
          </a:p>
          <a:p>
            <a:r>
              <a:rPr lang="de-DE"/>
              <a:t>        }</a:t>
            </a:r>
          </a:p>
          <a:p>
            <a:endParaRPr lang="de-DE"/>
          </a:p>
          <a:p>
            <a:r>
              <a:rPr lang="de-DE"/>
              <a:t>        img {</a:t>
            </a:r>
          </a:p>
          <a:p>
            <a:r>
              <a:rPr lang="de-DE"/>
              <a:t>            max-width: 100%</a:t>
            </a:r>
          </a:p>
          <a:p>
            <a:r>
              <a:rPr lang="de-DE"/>
              <a:t>        }</a:t>
            </a:r>
          </a:p>
          <a:p>
            <a:endParaRPr lang="de-DE"/>
          </a:p>
          <a:p>
            <a:r>
              <a:rPr lang="de-DE"/>
              <a:t>        header {</a:t>
            </a:r>
          </a:p>
          <a:p>
            <a:r>
              <a:rPr lang="de-DE"/>
              <a:t>           padding: 5rem 0rem;</a:t>
            </a:r>
          </a:p>
          <a:p>
            <a:r>
              <a:rPr lang="de-DE"/>
              <a:t>           background-color: #23424A;</a:t>
            </a:r>
          </a:p>
          <a:p>
            <a:r>
              <a:rPr lang="de-DE"/>
              <a:t>           color: #FFF;</a:t>
            </a:r>
          </a:p>
          <a:p>
            <a:r>
              <a:rPr lang="de-DE"/>
              <a:t>        }</a:t>
            </a:r>
          </a:p>
          <a:p>
            <a:endParaRPr lang="de-DE"/>
          </a:p>
          <a:p>
            <a:r>
              <a:rPr lang="de-DE"/>
              <a:t>        .container {</a:t>
            </a:r>
          </a:p>
          <a:p>
            <a:r>
              <a:rPr lang="de-DE"/>
              <a:t>           width: 80%;</a:t>
            </a:r>
          </a:p>
          <a:p>
            <a:r>
              <a:rPr lang="de-DE"/>
              <a:t>           max-width: 1100px;</a:t>
            </a:r>
          </a:p>
          <a:p>
            <a:r>
              <a:rPr lang="de-DE"/>
              <a:t>           margin: 0 auto;</a:t>
            </a:r>
          </a:p>
          <a:p>
            <a:r>
              <a:rPr lang="de-DE"/>
              <a:t>        }</a:t>
            </a:r>
          </a:p>
          <a:p>
            <a:r>
              <a:rPr lang="de-DE"/>
              <a:t>        </a:t>
            </a:r>
          </a:p>
          <a:p>
            <a:r>
              <a:rPr lang="de-DE"/>
              <a:t>        section {</a:t>
            </a:r>
          </a:p>
          <a:p>
            <a:r>
              <a:rPr lang="de-DE"/>
              <a:t>            padding: 2rem 0rem;</a:t>
            </a:r>
          </a:p>
          <a:p>
            <a:r>
              <a:rPr lang="de-DE"/>
              <a:t>            text-align: center;</a:t>
            </a:r>
          </a:p>
          <a:p>
            <a:r>
              <a:rPr lang="de-DE"/>
              <a:t>            background-color: white;</a:t>
            </a:r>
          </a:p>
          <a:p>
            <a:r>
              <a:rPr lang="de-DE"/>
              <a:t>            color: rgba(0,0,0,0.6);</a:t>
            </a:r>
          </a:p>
          <a:p>
            <a:r>
              <a:rPr lang="de-DE"/>
              <a:t>        }</a:t>
            </a:r>
          </a:p>
          <a:p>
            <a:endParaRPr lang="de-DE"/>
          </a:p>
          <a:p>
            <a:r>
              <a:rPr lang="de-DE"/>
              <a:t>        h2 {</a:t>
            </a:r>
          </a:p>
          <a:p>
            <a:r>
              <a:rPr lang="de-DE"/>
              <a:t>            margin:0;</a:t>
            </a:r>
          </a:p>
          <a:p>
            <a:r>
              <a:rPr lang="de-DE"/>
              <a:t>            padding: 1rem 0; </a:t>
            </a:r>
          </a:p>
          <a:p>
            <a:r>
              <a:rPr lang="de-DE"/>
              <a:t>            color: #38CFD9;</a:t>
            </a:r>
          </a:p>
          <a:p>
            <a:r>
              <a:rPr lang="de-DE"/>
              <a:t>            font-family: 'Playfair Display', serif;</a:t>
            </a:r>
          </a:p>
          <a:p>
            <a:r>
              <a:rPr lang="de-DE"/>
              <a:t>        }</a:t>
            </a:r>
          </a:p>
          <a:p>
            <a:endParaRPr lang="de-DE"/>
          </a:p>
          <a:p>
            <a:r>
              <a:rPr lang="de-DE"/>
              <a:t>        .button1 {</a:t>
            </a:r>
          </a:p>
          <a:p>
            <a:r>
              <a:rPr lang="de-DE"/>
              <a:t>            display: inline-block;</a:t>
            </a:r>
          </a:p>
          <a:p>
            <a:r>
              <a:rPr lang="de-DE"/>
              <a:t>            background-color: #38CFD9;</a:t>
            </a:r>
          </a:p>
          <a:p>
            <a:r>
              <a:rPr lang="de-DE"/>
              <a:t>            color: #072A2D;</a:t>
            </a:r>
          </a:p>
          <a:p>
            <a:r>
              <a:rPr lang="de-DE"/>
              <a:t>            text-decoration: none;</a:t>
            </a:r>
          </a:p>
          <a:p>
            <a:r>
              <a:rPr lang="de-DE"/>
              <a:t>            text-transform: uppercase;                                            </a:t>
            </a:r>
          </a:p>
          <a:p>
            <a:r>
              <a:rPr lang="de-DE"/>
              <a:t>            padding: 0.75em 2em; /* em = font-size */</a:t>
            </a:r>
          </a:p>
          <a:p>
            <a:r>
              <a:rPr lang="de-DE"/>
              <a:t>            border-radius: 2rem; /* big numbers are ok */            </a:t>
            </a:r>
          </a:p>
          <a:p>
            <a:r>
              <a:rPr lang="de-DE"/>
              <a:t>            font-weight: 900;</a:t>
            </a:r>
          </a:p>
          <a:p>
            <a:r>
              <a:rPr lang="de-DE"/>
              <a:t>            font-size: 1.25rem;</a:t>
            </a:r>
          </a:p>
          <a:p>
            <a:r>
              <a:rPr lang="de-DE"/>
              <a:t>        }</a:t>
            </a:r>
          </a:p>
          <a:p>
            <a:endParaRPr lang="de-DE"/>
          </a:p>
          <a:p>
            <a:r>
              <a:rPr lang="de-DE"/>
              <a:t>        .button1:hover {</a:t>
            </a:r>
          </a:p>
          <a:p>
            <a:r>
              <a:rPr lang="de-DE"/>
              <a:t>            opacity: 0.75;</a:t>
            </a:r>
          </a:p>
          <a:p>
            <a:r>
              <a:rPr lang="de-DE"/>
              <a:t>        }</a:t>
            </a:r>
          </a:p>
          <a:p>
            <a:endParaRPr lang="de-DE"/>
          </a:p>
          <a:p>
            <a:r>
              <a:rPr lang="de-DE"/>
              <a:t>        .mt-2 {</a:t>
            </a:r>
          </a:p>
          <a:p>
            <a:r>
              <a:rPr lang="de-DE"/>
              <a:t>            margin-top:2rem;</a:t>
            </a:r>
          </a:p>
          <a:p>
            <a:r>
              <a:rPr lang="de-DE"/>
              <a:t>        }</a:t>
            </a:r>
          </a:p>
          <a:p>
            <a:endParaRPr lang="de-DE"/>
          </a:p>
          <a:p>
            <a:r>
              <a:rPr lang="de-DE"/>
              <a:t>        nav {</a:t>
            </a:r>
          </a:p>
          <a:p>
            <a:r>
              <a:rPr lang="de-DE"/>
              <a:t>            background: #136c72;</a:t>
            </a:r>
          </a:p>
          <a:p>
            <a:r>
              <a:rPr lang="de-DE"/>
              <a:t>        }</a:t>
            </a:r>
          </a:p>
          <a:p>
            <a:endParaRPr lang="de-DE"/>
          </a:p>
          <a:p>
            <a:r>
              <a:rPr lang="de-DE"/>
              <a:t>        .navItem a {</a:t>
            </a:r>
          </a:p>
          <a:p>
            <a:r>
              <a:rPr lang="de-DE"/>
              <a:t>            text-decoration: none;</a:t>
            </a:r>
          </a:p>
          <a:p>
            <a:r>
              <a:rPr lang="de-DE"/>
              <a:t>            color: white;</a:t>
            </a:r>
          </a:p>
          <a:p>
            <a:r>
              <a:rPr lang="de-DE"/>
              <a:t>        }</a:t>
            </a:r>
          </a:p>
          <a:p>
            <a:endParaRPr lang="de-DE"/>
          </a:p>
          <a:p>
            <a:r>
              <a:rPr lang="de-DE"/>
              <a:t>        .navItem a:hover {</a:t>
            </a:r>
          </a:p>
          <a:p>
            <a:r>
              <a:rPr lang="de-DE"/>
              <a:t>            opacity: 0.75;</a:t>
            </a:r>
          </a:p>
          <a:p>
            <a:r>
              <a:rPr lang="de-DE"/>
              <a:t>        }</a:t>
            </a:r>
          </a:p>
          <a:p>
            <a:endParaRPr lang="de-DE"/>
          </a:p>
          <a:p>
            <a:r>
              <a:rPr lang="de-DE"/>
              <a:t>        nav img, .navList {            </a:t>
            </a:r>
          </a:p>
          <a:p>
            <a:r>
              <a:rPr lang="de-DE"/>
              <a:t>            display: block;</a:t>
            </a:r>
          </a:p>
          <a:p>
            <a:r>
              <a:rPr lang="de-DE"/>
              <a:t>            text-align:center;</a:t>
            </a:r>
          </a:p>
          <a:p>
            <a:r>
              <a:rPr lang="de-DE"/>
              <a:t>           margin: 0 auto;</a:t>
            </a:r>
          </a:p>
          <a:p>
            <a:r>
              <a:rPr lang="de-DE"/>
              <a:t>        }</a:t>
            </a:r>
          </a:p>
          <a:p>
            <a:endParaRPr lang="de-DE"/>
          </a:p>
          <a:p>
            <a:endParaRPr lang="de-DE"/>
          </a:p>
          <a:p>
            <a:r>
              <a:rPr lang="de-DE"/>
              <a:t>/* mobile first */</a:t>
            </a:r>
          </a:p>
          <a:p>
            <a:r>
              <a:rPr lang="de-DE"/>
              <a:t>@media (min-width: 900px) {</a:t>
            </a:r>
          </a:p>
          <a:p>
            <a:r>
              <a:rPr lang="de-DE"/>
              <a:t>    .row {</a:t>
            </a:r>
          </a:p>
          <a:p>
            <a:r>
              <a:rPr lang="de-DE"/>
              <a:t>            /* flex-container */</a:t>
            </a:r>
          </a:p>
          <a:p>
            <a:r>
              <a:rPr lang="de-DE"/>
              <a:t>            display: flex;</a:t>
            </a:r>
          </a:p>
          <a:p>
            <a:r>
              <a:rPr lang="de-DE"/>
              <a:t>            gap: 1rem;</a:t>
            </a:r>
          </a:p>
          <a:p>
            <a:r>
              <a:rPr lang="de-DE"/>
              <a:t>        }</a:t>
            </a:r>
          </a:p>
          <a:p>
            <a:endParaRPr lang="de-DE"/>
          </a:p>
          <a:p>
            <a:r>
              <a:rPr lang="de-DE"/>
              <a:t>    .col {</a:t>
            </a:r>
          </a:p>
          <a:p>
            <a:r>
              <a:rPr lang="de-DE"/>
              <a:t>            /* flex-items */</a:t>
            </a:r>
          </a:p>
          <a:p>
            <a:r>
              <a:rPr lang="de-DE"/>
              <a:t>            flex: 1;  /*or width:100%; */</a:t>
            </a:r>
          </a:p>
          <a:p>
            <a:r>
              <a:rPr lang="de-DE"/>
              <a:t>    }</a:t>
            </a:r>
          </a:p>
          <a:p>
            <a:endParaRPr lang="de-DE"/>
          </a:p>
          <a:p>
            <a:r>
              <a:rPr lang="de-DE"/>
              <a:t>    .w-50 {</a:t>
            </a:r>
          </a:p>
          <a:p>
            <a:r>
              <a:rPr lang="de-DE"/>
              <a:t>        width:50%;</a:t>
            </a:r>
          </a:p>
          <a:p>
            <a:r>
              <a:rPr lang="de-DE"/>
              <a:t>    }</a:t>
            </a:r>
          </a:p>
          <a:p>
            <a:endParaRPr lang="de-DE"/>
          </a:p>
          <a:p>
            <a:r>
              <a:rPr lang="de-DE"/>
              <a:t>    .nav {</a:t>
            </a:r>
          </a:p>
          <a:p>
            <a:r>
              <a:rPr lang="de-DE"/>
              <a:t>            display:flex;</a:t>
            </a:r>
          </a:p>
          <a:p>
            <a:r>
              <a:rPr lang="de-DE"/>
              <a:t>            gap: 2rem;</a:t>
            </a:r>
          </a:p>
          <a:p>
            <a:r>
              <a:rPr lang="de-DE"/>
              <a:t>            justify-content: space-between;</a:t>
            </a:r>
          </a:p>
          <a:p>
            <a:r>
              <a:rPr lang="de-DE"/>
              <a:t>        }</a:t>
            </a:r>
          </a:p>
          <a:p>
            <a:endParaRPr lang="de-DE"/>
          </a:p>
          <a:p>
            <a:r>
              <a:rPr lang="de-DE"/>
              <a:t>    .navList {</a:t>
            </a:r>
          </a:p>
          <a:p>
            <a:r>
              <a:rPr lang="de-DE"/>
              <a:t>            margin:0;</a:t>
            </a:r>
          </a:p>
          <a:p>
            <a:r>
              <a:rPr lang="de-DE"/>
              <a:t>            padding:0;</a:t>
            </a:r>
          </a:p>
          <a:p>
            <a:r>
              <a:rPr lang="de-DE"/>
              <a:t>            list-style: none;</a:t>
            </a:r>
          </a:p>
          <a:p>
            <a:r>
              <a:rPr lang="de-DE"/>
              <a:t>            display:flex;</a:t>
            </a:r>
          </a:p>
          <a:p>
            <a:r>
              <a:rPr lang="de-DE"/>
              <a:t>            align-items:center;</a:t>
            </a:r>
          </a:p>
          <a:p>
            <a:r>
              <a:rPr lang="de-DE"/>
              <a:t>            gap:2rem;</a:t>
            </a:r>
          </a:p>
          <a:p>
            <a:r>
              <a:rPr lang="de-DE"/>
              <a:t>            text-align: start;</a:t>
            </a:r>
          </a:p>
          <a:p>
            <a:r>
              <a:rPr lang="de-DE"/>
              <a:t>    }</a:t>
            </a:r>
          </a:p>
          <a:p>
            <a:endParaRPr lang="de-DE"/>
          </a:p>
          <a:p>
            <a:r>
              <a:rPr lang="de-DE"/>
              <a:t>    .navList:nth-of-type(1) {</a:t>
            </a:r>
          </a:p>
          <a:p>
            <a:r>
              <a:rPr lang="de-DE"/>
              <a:t>            flex-grow:1;</a:t>
            </a:r>
          </a:p>
          <a:p>
            <a:r>
              <a:rPr lang="de-DE"/>
              <a:t>    }</a:t>
            </a:r>
          </a:p>
          <a:p>
            <a:endParaRPr lang="de-DE"/>
          </a:p>
          <a:p>
            <a:r>
              <a:rPr lang="de-DE"/>
              <a:t>}</a:t>
            </a:r>
          </a:p>
          <a:p>
            <a:r>
              <a:rPr lang="de-DE"/>
              <a:t>        </a:t>
            </a:r>
          </a:p>
          <a:p>
            <a:endParaRPr lang="de-DE"/>
          </a:p>
          <a:p>
            <a:r>
              <a:rPr lang="de-DE"/>
              <a:t>    &lt;/style&gt;</a:t>
            </a:r>
          </a:p>
          <a:p>
            <a:r>
              <a:rPr lang="de-DE"/>
              <a:t>&lt;/head&gt;</a:t>
            </a:r>
          </a:p>
          <a:p>
            <a:endParaRPr lang="de-DE"/>
          </a:p>
          <a:p>
            <a:r>
              <a:rPr lang="de-DE"/>
              <a:t>&lt;body&gt;</a:t>
            </a:r>
          </a:p>
          <a:p>
            <a:r>
              <a:rPr lang="de-DE"/>
              <a:t>    &lt;nav&gt;</a:t>
            </a:r>
          </a:p>
          <a:p>
            <a:r>
              <a:rPr lang="de-DE"/>
              <a:t>        &lt;div class="container nav"&gt;</a:t>
            </a:r>
          </a:p>
          <a:p>
            <a:r>
              <a:rPr lang="de-DE"/>
              <a:t>            &lt;img src="img/logo.png" alt="logo"&gt;</a:t>
            </a:r>
          </a:p>
          <a:p>
            <a:r>
              <a:rPr lang="de-DE"/>
              <a:t>            &lt;ul class="navList"&gt;</a:t>
            </a:r>
          </a:p>
          <a:p>
            <a:r>
              <a:rPr lang="de-DE"/>
              <a:t>                &lt;div class="navItem"&gt;&lt;a href="#"&gt;Home&lt;/a&gt;&lt;/div&gt;</a:t>
            </a:r>
          </a:p>
          <a:p>
            <a:r>
              <a:rPr lang="de-DE"/>
              <a:t>                &lt;div class="navItem"&gt;&lt;a href="#"&gt;About&lt;/a&gt;&lt;/div&gt;</a:t>
            </a:r>
          </a:p>
          <a:p>
            <a:r>
              <a:rPr lang="de-DE"/>
              <a:t>                &lt;div class="navItem"&gt;&lt;a href="#"&gt;Contact&lt;/a&gt;&lt;/div&gt;</a:t>
            </a:r>
          </a:p>
          <a:p>
            <a:r>
              <a:rPr lang="de-DE"/>
              <a:t>            &lt;/ul&gt;</a:t>
            </a:r>
          </a:p>
          <a:p>
            <a:r>
              <a:rPr lang="de-DE"/>
              <a:t>            &lt;ul class="navList"&gt;</a:t>
            </a:r>
          </a:p>
          <a:p>
            <a:r>
              <a:rPr lang="de-DE"/>
              <a:t>                &lt;div class="navItem"&gt;&lt;a href="#"&gt;Sign&amp;nbsp;in&lt;/a&gt;&lt;/div&gt;</a:t>
            </a:r>
          </a:p>
          <a:p>
            <a:r>
              <a:rPr lang="de-DE"/>
              <a:t>                &lt;div class="navItem"&gt;&lt;a href="#"&gt;Sign&amp;nbsp;up&lt;/a&gt;&lt;/div&gt;</a:t>
            </a:r>
          </a:p>
          <a:p>
            <a:r>
              <a:rPr lang="de-DE"/>
              <a:t>            &lt;/ul&gt;</a:t>
            </a:r>
          </a:p>
          <a:p>
            <a:r>
              <a:rPr lang="de-DE"/>
              <a:t>        &lt;/div&gt;</a:t>
            </a:r>
          </a:p>
          <a:p>
            <a:r>
              <a:rPr lang="de-DE"/>
              <a:t>    &lt;/nav&gt;</a:t>
            </a:r>
          </a:p>
          <a:p>
            <a:r>
              <a:rPr lang="de-DE"/>
              <a:t>    &lt;header&gt;</a:t>
            </a:r>
          </a:p>
          <a:p>
            <a:r>
              <a:rPr lang="de-DE"/>
              <a:t>        &lt;div class="container"&gt;</a:t>
            </a:r>
          </a:p>
          <a:p>
            <a:r>
              <a:rPr lang="de-DE"/>
              <a:t>        &lt;div class="w-50"&gt;</a:t>
            </a:r>
          </a:p>
          <a:p>
            <a:r>
              <a:rPr lang="de-DE"/>
              <a:t>        &lt;h1&gt;Responsive layout don't have to be a struggle&lt;/h1&gt;</a:t>
            </a:r>
          </a:p>
          <a:p>
            <a:r>
              <a:rPr lang="de-DE"/>
              <a:t>        &lt;p&gt;Lorem ipsum dolor sit amet consectetur adipisicing elit. Repudiandae nobis numquam vero, quasi facilis ducimus necessitatibus ex cum deserunt laudantium.&lt;/p&gt;</a:t>
            </a:r>
          </a:p>
          <a:p>
            <a:r>
              <a:rPr lang="de-DE"/>
              <a:t>        &lt;a href="#" class="button1 mt-2"&gt;I want to learn&lt;/a&gt;</a:t>
            </a:r>
          </a:p>
          <a:p>
            <a:r>
              <a:rPr lang="de-DE"/>
              <a:t>        &lt;/div&gt;</a:t>
            </a:r>
          </a:p>
          <a:p>
            <a:r>
              <a:rPr lang="de-DE"/>
              <a:t>        &lt;/div&gt;</a:t>
            </a:r>
          </a:p>
          <a:p>
            <a:r>
              <a:rPr lang="de-DE"/>
              <a:t>    &lt;/header&gt;</a:t>
            </a:r>
          </a:p>
          <a:p>
            <a:r>
              <a:rPr lang="de-DE"/>
              <a:t>    &lt;section&gt;</a:t>
            </a:r>
          </a:p>
          <a:p>
            <a:r>
              <a:rPr lang="de-DE"/>
              <a:t>        &lt;div class="container row"&gt;        </a:t>
            </a:r>
          </a:p>
          <a:p>
            <a:r>
              <a:rPr lang="de-DE"/>
              <a:t>            &lt;div class="col"&gt;</a:t>
            </a:r>
          </a:p>
          <a:p>
            <a:r>
              <a:rPr lang="de-DE"/>
              <a:t>                &lt;h2&gt;Cheap&lt;/h2&gt;</a:t>
            </a:r>
          </a:p>
          <a:p>
            <a:r>
              <a:rPr lang="de-DE"/>
              <a:t>                &lt;p&gt;Lorem ipsum dolor sit amet, consectetur adipiscing elit, sed do eiusmod tempor incididunt ut</a:t>
            </a:r>
          </a:p>
          <a:p>
            <a:r>
              <a:rPr lang="de-DE"/>
              <a:t>                    labore et dolore magna aliqua. Ut enim ad minim veniam.&lt;/p&gt;</a:t>
            </a:r>
          </a:p>
          <a:p>
            <a:r>
              <a:rPr lang="de-DE"/>
              <a:t>            &lt;/div&gt;</a:t>
            </a:r>
          </a:p>
          <a:p>
            <a:r>
              <a:rPr lang="de-DE"/>
              <a:t>            &lt;div class="col"&gt;</a:t>
            </a:r>
          </a:p>
          <a:p>
            <a:r>
              <a:rPr lang="de-DE"/>
              <a:t>                &lt;h2&gt;Quick&lt;/h2&gt;</a:t>
            </a:r>
          </a:p>
          <a:p>
            <a:r>
              <a:rPr lang="de-DE"/>
              <a:t>                &lt;p&gt;Lorem ipsum dolor sit amet, consectetur adipiscing elit, sed do eiusmod tempor incididunt ut</a:t>
            </a:r>
          </a:p>
          <a:p>
            <a:r>
              <a:rPr lang="de-DE"/>
              <a:t>                    labore et dolore magna aliqua. Ut enim ad minim veniam.&lt;/p&gt;</a:t>
            </a:r>
          </a:p>
          <a:p>
            <a:r>
              <a:rPr lang="de-DE"/>
              <a:t>            &lt;/div&gt;</a:t>
            </a:r>
          </a:p>
          <a:p>
            <a:r>
              <a:rPr lang="de-DE"/>
              <a:t>            &lt;div class="col"&gt;</a:t>
            </a:r>
          </a:p>
          <a:p>
            <a:r>
              <a:rPr lang="de-DE"/>
              <a:t>                &lt;h2&gt;Affordable&lt;/h2&gt;</a:t>
            </a:r>
          </a:p>
          <a:p>
            <a:r>
              <a:rPr lang="de-DE"/>
              <a:t>                &lt;p&gt;Lorem ipsum dolor sit amet, consectetur adipiscing elit, sed do eiusmod tempor incididunt ut</a:t>
            </a:r>
          </a:p>
          <a:p>
            <a:r>
              <a:rPr lang="de-DE"/>
              <a:t>                    labore et dolore magna aliqua. Ut enim ad minim veniam.&lt;/p&gt;</a:t>
            </a:r>
          </a:p>
          <a:p>
            <a:r>
              <a:rPr lang="de-DE"/>
              <a:t>            &lt;/div&gt;</a:t>
            </a:r>
          </a:p>
          <a:p>
            <a:r>
              <a:rPr lang="de-DE"/>
              <a:t>        &lt;/div&gt;</a:t>
            </a:r>
          </a:p>
          <a:p>
            <a:r>
              <a:rPr lang="de-DE"/>
              <a:t>    &lt;/section&gt;</a:t>
            </a:r>
          </a:p>
          <a:p>
            <a:r>
              <a:rPr lang="de-DE"/>
              <a:t>&lt;/body&gt;</a:t>
            </a:r>
          </a:p>
          <a:p>
            <a:endParaRPr lang="de-DE"/>
          </a:p>
          <a:p>
            <a:r>
              <a:rPr lang="de-DE"/>
              <a:t>&lt;/html&gt;</a:t>
            </a:r>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32</a:t>
            </a:fld>
            <a:endParaRPr lang="de-DE" altLang="de-DE"/>
          </a:p>
        </p:txBody>
      </p:sp>
    </p:spTree>
    <p:extLst>
      <p:ext uri="{BB962C8B-B14F-4D97-AF65-F5344CB8AC3E}">
        <p14:creationId xmlns:p14="http://schemas.microsoft.com/office/powerpoint/2010/main" val="2699020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001</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Quality Design</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lorem50</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"http://unsplash.it/800/400"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lorem30</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3</a:t>
            </a:fld>
            <a:endParaRPr lang="de-DE" altLang="de-DE"/>
          </a:p>
        </p:txBody>
      </p:sp>
    </p:spTree>
    <p:extLst>
      <p:ext uri="{BB962C8B-B14F-4D97-AF65-F5344CB8AC3E}">
        <p14:creationId xmlns:p14="http://schemas.microsoft.com/office/powerpoint/2010/main" val="25020869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E1AABC07-EC2B-49F5-78D6-2A8D02F6209C}"/>
              </a:ext>
            </a:extLst>
          </p:cNvPr>
          <p:cNvSpPr>
            <a:spLocks noGrp="1" noRot="1" noChangeAspect="1" noChangeArrowheads="1" noTextEdit="1"/>
          </p:cNvSpPr>
          <p:nvPr>
            <p:ph type="sldImg"/>
          </p:nvPr>
        </p:nvSpPr>
        <p:spPr>
          <a:ln/>
        </p:spPr>
      </p:sp>
      <p:sp>
        <p:nvSpPr>
          <p:cNvPr id="10243" name="Notizenplatzhalter 2">
            <a:extLst>
              <a:ext uri="{FF2B5EF4-FFF2-40B4-BE49-F238E27FC236}">
                <a16:creationId xmlns:a16="http://schemas.microsoft.com/office/drawing/2014/main" id="{9255145F-77AB-000D-A3B1-3CB7D82BD056}"/>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ltLang="de-DE"/>
          </a:p>
        </p:txBody>
      </p:sp>
      <p:sp>
        <p:nvSpPr>
          <p:cNvPr id="10244" name="Foliennummernplatzhalter 3">
            <a:extLst>
              <a:ext uri="{FF2B5EF4-FFF2-40B4-BE49-F238E27FC236}">
                <a16:creationId xmlns:a16="http://schemas.microsoft.com/office/drawing/2014/main" id="{A1513E7B-BEF4-2AA9-9AA1-DB77FB9226A4}"/>
              </a:ext>
            </a:extLst>
          </p:cNvPr>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50913">
              <a:spcBef>
                <a:spcPct val="30000"/>
              </a:spcBef>
              <a:defRPr sz="1200">
                <a:solidFill>
                  <a:schemeClr val="tx1"/>
                </a:solidFill>
                <a:latin typeface="Times New Roman" panose="02020603050405020304" pitchFamily="18" charset="0"/>
              </a:defRPr>
            </a:lvl1pPr>
            <a:lvl2pPr marL="742950" indent="-285750" defTabSz="950913">
              <a:spcBef>
                <a:spcPct val="30000"/>
              </a:spcBef>
              <a:defRPr sz="1200">
                <a:solidFill>
                  <a:schemeClr val="tx1"/>
                </a:solidFill>
                <a:latin typeface="Times New Roman" panose="02020603050405020304" pitchFamily="18" charset="0"/>
              </a:defRPr>
            </a:lvl2pPr>
            <a:lvl3pPr marL="1143000" indent="-228600" defTabSz="950913">
              <a:spcBef>
                <a:spcPct val="30000"/>
              </a:spcBef>
              <a:defRPr sz="1200">
                <a:solidFill>
                  <a:schemeClr val="tx1"/>
                </a:solidFill>
                <a:latin typeface="Times New Roman" panose="02020603050405020304" pitchFamily="18" charset="0"/>
              </a:defRPr>
            </a:lvl3pPr>
            <a:lvl4pPr marL="1600200" indent="-228600" defTabSz="950913">
              <a:spcBef>
                <a:spcPct val="30000"/>
              </a:spcBef>
              <a:defRPr sz="1200">
                <a:solidFill>
                  <a:schemeClr val="tx1"/>
                </a:solidFill>
                <a:latin typeface="Times New Roman" panose="02020603050405020304" pitchFamily="18" charset="0"/>
              </a:defRPr>
            </a:lvl4pPr>
            <a:lvl5pPr marL="2057400" indent="-228600" defTabSz="950913">
              <a:spcBef>
                <a:spcPct val="30000"/>
              </a:spcBef>
              <a:defRPr sz="1200">
                <a:solidFill>
                  <a:schemeClr val="tx1"/>
                </a:solidFill>
                <a:latin typeface="Times New Roman" panose="02020603050405020304" pitchFamily="18" charset="0"/>
              </a:defRPr>
            </a:lvl5pPr>
            <a:lvl6pPr marL="2514600" indent="-228600" defTabSz="950913"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50913"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50913"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50913"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B53727C-B906-4661-BAB5-FCB2A1C818EA}" type="slidenum">
              <a:rPr lang="de-DE" altLang="de-DE" sz="1100" smtClean="0"/>
              <a:pPr>
                <a:spcBef>
                  <a:spcPct val="0"/>
                </a:spcBef>
              </a:pPr>
              <a:t>33</a:t>
            </a:fld>
            <a:endParaRPr lang="de-DE" altLang="de-DE" sz="1100"/>
          </a:p>
        </p:txBody>
      </p:sp>
    </p:spTree>
    <p:extLst>
      <p:ext uri="{BB962C8B-B14F-4D97-AF65-F5344CB8AC3E}">
        <p14:creationId xmlns:p14="http://schemas.microsoft.com/office/powerpoint/2010/main" val="34388664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34</a:t>
            </a:fld>
            <a:endParaRPr lang="de-DE" altLang="de-DE"/>
          </a:p>
        </p:txBody>
      </p:sp>
    </p:spTree>
    <p:extLst>
      <p:ext uri="{BB962C8B-B14F-4D97-AF65-F5344CB8AC3E}">
        <p14:creationId xmlns:p14="http://schemas.microsoft.com/office/powerpoint/2010/main" val="2898786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001</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Quality Design</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Temporibus suscipit maiores ipsa iure deleniti qui ipsum fuga ut obcaecati deserunt aliquam dolorem, cumque repellat architecto modi harum officia beatae nobis earum iste! Omnis quibusdam consectetur voluptatum. Minima dolores quod ullam quae, quis obcaecati ad! Fugit quos sapiente ratione id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"img/sunset.jpg"</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Officia similique temporibus suscipit at dignissimos nostrum soluta veritatis voluptas obcaecati. Sapiente magni tempora veritatis commodi natus libero suscipit dicta hic officia.</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  </a:t>
            </a: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6</a:t>
            </a:fld>
            <a:endParaRPr lang="de-DE" altLang="de-DE"/>
          </a:p>
        </p:txBody>
      </p:sp>
    </p:spTree>
    <p:extLst>
      <p:ext uri="{BB962C8B-B14F-4D97-AF65-F5344CB8AC3E}">
        <p14:creationId xmlns:p14="http://schemas.microsoft.com/office/powerpoint/2010/main" val="85303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001</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border</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2px</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red</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solid</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Quality Design</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Temporibus suscipit maiores ipsa iure deleniti qui</a:t>
            </a:r>
          </a:p>
          <a:p>
            <a:r>
              <a:rPr lang="de-DE" b="0">
                <a:solidFill>
                  <a:srgbClr val="000000"/>
                </a:solidFill>
                <a:effectLst/>
                <a:latin typeface="Consolas" panose="020B0609020204030204" pitchFamily="49" charset="0"/>
              </a:rPr>
              <a:t>            ipsum fuga ut obcaecati deserunt aliquam dolorem, cumque repellat architecto modi harum officia beatae nobis</a:t>
            </a:r>
          </a:p>
          <a:p>
            <a:r>
              <a:rPr lang="de-DE" b="0">
                <a:solidFill>
                  <a:srgbClr val="000000"/>
                </a:solidFill>
                <a:effectLst/>
                <a:latin typeface="Consolas" panose="020B0609020204030204" pitchFamily="49" charset="0"/>
              </a:rPr>
              <a:t>            earum iste! Omnis quibusdam consectetur voluptatum. Minima dolores quod ullam quae, quis obcaecati ad! Fugit</a:t>
            </a:r>
          </a:p>
          <a:p>
            <a:r>
              <a:rPr lang="de-DE" b="0">
                <a:solidFill>
                  <a:srgbClr val="000000"/>
                </a:solidFill>
                <a:effectLst/>
                <a:latin typeface="Consolas" panose="020B0609020204030204" pitchFamily="49" charset="0"/>
              </a:rPr>
              <a:t>            quos sapiente ratione id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"img/sunset.jpg"</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Officia similique temporibus suscipit at</a:t>
            </a:r>
          </a:p>
          <a:p>
            <a:r>
              <a:rPr lang="de-DE" b="0">
                <a:solidFill>
                  <a:srgbClr val="000000"/>
                </a:solidFill>
                <a:effectLst/>
                <a:latin typeface="Consolas" panose="020B0609020204030204" pitchFamily="49" charset="0"/>
              </a:rPr>
              <a:t>            dignissimos nostrum soluta veritatis voluptas obcaecati. Sapiente magni tempora veritatis commodi natus</a:t>
            </a:r>
          </a:p>
          <a:p>
            <a:r>
              <a:rPr lang="de-DE" b="0">
                <a:solidFill>
                  <a:srgbClr val="000000"/>
                </a:solidFill>
                <a:effectLst/>
                <a:latin typeface="Consolas" panose="020B0609020204030204" pitchFamily="49" charset="0"/>
              </a:rPr>
              <a:t>            libero suscipit dicta hic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7</a:t>
            </a:fld>
            <a:endParaRPr lang="de-DE" altLang="de-DE"/>
          </a:p>
        </p:txBody>
      </p:sp>
    </p:spTree>
    <p:extLst>
      <p:ext uri="{BB962C8B-B14F-4D97-AF65-F5344CB8AC3E}">
        <p14:creationId xmlns:p14="http://schemas.microsoft.com/office/powerpoint/2010/main" val="2547509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9</a:t>
            </a:fld>
            <a:endParaRPr lang="de-DE" altLang="de-DE"/>
          </a:p>
        </p:txBody>
      </p:sp>
    </p:spTree>
    <p:extLst>
      <p:ext uri="{BB962C8B-B14F-4D97-AF65-F5344CB8AC3E}">
        <p14:creationId xmlns:p14="http://schemas.microsoft.com/office/powerpoint/2010/main" val="1608327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001</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Quality Design</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Temporibus suscipit maiores ipsa iure deleniti qui</a:t>
            </a:r>
          </a:p>
          <a:p>
            <a:r>
              <a:rPr lang="de-DE" b="0">
                <a:solidFill>
                  <a:srgbClr val="000000"/>
                </a:solidFill>
                <a:effectLst/>
                <a:latin typeface="Consolas" panose="020B0609020204030204" pitchFamily="49" charset="0"/>
              </a:rPr>
              <a:t>            ipsum fuga ut obcaecati deserunt aliquam dolorem, cumque repellat architecto modi harum officia beatae nobis</a:t>
            </a:r>
          </a:p>
          <a:p>
            <a:r>
              <a:rPr lang="de-DE" b="0">
                <a:solidFill>
                  <a:srgbClr val="000000"/>
                </a:solidFill>
                <a:effectLst/>
                <a:latin typeface="Consolas" panose="020B0609020204030204" pitchFamily="49" charset="0"/>
              </a:rPr>
              <a:t>            earum iste! Omnis quibusdam consectetur voluptatum. Minima dolores quod ullam quae, quis obcaecati ad! Fugit</a:t>
            </a:r>
          </a:p>
          <a:p>
            <a:r>
              <a:rPr lang="de-DE" b="0">
                <a:solidFill>
                  <a:srgbClr val="000000"/>
                </a:solidFill>
                <a:effectLst/>
                <a:latin typeface="Consolas" panose="020B0609020204030204" pitchFamily="49" charset="0"/>
              </a:rPr>
              <a:t>            quos sapiente ratione id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"img/sunset.jpg"</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Officia similique temporibus suscipit at</a:t>
            </a:r>
          </a:p>
          <a:p>
            <a:r>
              <a:rPr lang="de-DE" b="0">
                <a:solidFill>
                  <a:srgbClr val="000000"/>
                </a:solidFill>
                <a:effectLst/>
                <a:latin typeface="Consolas" panose="020B0609020204030204" pitchFamily="49" charset="0"/>
              </a:rPr>
              <a:t>            dignissimos nostrum soluta veritatis voluptas obcaecati. Sapiente magni tempora veritatis commodi natus</a:t>
            </a:r>
          </a:p>
          <a:p>
            <a:r>
              <a:rPr lang="de-DE" b="0">
                <a:solidFill>
                  <a:srgbClr val="000000"/>
                </a:solidFill>
                <a:effectLst/>
                <a:latin typeface="Consolas" panose="020B0609020204030204" pitchFamily="49" charset="0"/>
              </a:rPr>
              <a:t>            libero suscipit dicta hic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10</a:t>
            </a:fld>
            <a:endParaRPr lang="de-DE" altLang="de-DE"/>
          </a:p>
        </p:txBody>
      </p:sp>
    </p:spTree>
    <p:extLst>
      <p:ext uri="{BB962C8B-B14F-4D97-AF65-F5344CB8AC3E}">
        <p14:creationId xmlns:p14="http://schemas.microsoft.com/office/powerpoint/2010/main" val="1632909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001</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header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5rem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#23424A</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#FFF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section</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#136C72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'Playfair 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&lt;h1&gt;</a:t>
            </a:r>
            <a:r>
              <a:rPr lang="de-DE" b="0">
                <a:solidFill>
                  <a:srgbClr val="000000"/>
                </a:solidFill>
                <a:effectLst/>
                <a:latin typeface="Consolas" panose="020B0609020204030204" pitchFamily="49" charset="0"/>
              </a:rPr>
              <a:t>Responsive layout don't have to be a struggle</a:t>
            </a:r>
            <a:r>
              <a:rPr lang="de-DE" b="0">
                <a:solidFill>
                  <a:srgbClr val="800000"/>
                </a:solidFill>
                <a:effectLst/>
                <a:latin typeface="Consolas" panose="020B0609020204030204" pitchFamily="49" charset="0"/>
              </a:rPr>
              <a:t>&lt;/h1&gt;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&lt;/header&gt;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class</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"container"</a:t>
            </a:r>
            <a:r>
              <a:rPr lang="de-DE" b="0">
                <a:solidFill>
                  <a:srgbClr val="800000"/>
                </a:solidFill>
                <a:effectLst/>
                <a:latin typeface="Consolas" panose="020B0609020204030204" pitchFamily="49" charset="0"/>
              </a:rPr>
              <a:t>&gt;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&lt;h2&gt;</a:t>
            </a:r>
            <a:r>
              <a:rPr lang="de-DE" b="0">
                <a:solidFill>
                  <a:srgbClr val="000000"/>
                </a:solidFill>
                <a:effectLst/>
                <a:latin typeface="Consolas" panose="020B0609020204030204" pitchFamily="49" charset="0"/>
              </a:rPr>
              <a:t>Quality Design</a:t>
            </a:r>
            <a:r>
              <a:rPr lang="de-DE" b="0">
                <a:solidFill>
                  <a:srgbClr val="800000"/>
                </a:solidFill>
                <a:effectLst/>
                <a:latin typeface="Consolas" panose="020B0609020204030204" pitchFamily="49" charset="0"/>
              </a:rPr>
              <a:t>&lt;/h2&gt;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Temporibus suscipit maiores ipsa iure deleniti qui</a:t>
            </a:r>
          </a:p>
          <a:p>
            <a:r>
              <a:rPr lang="de-DE" b="0">
                <a:solidFill>
                  <a:srgbClr val="000000"/>
                </a:solidFill>
                <a:effectLst/>
                <a:latin typeface="Consolas" panose="020B0609020204030204" pitchFamily="49" charset="0"/>
              </a:rPr>
              <a:t>            ipsum fuga ut obcaecati deserunt aliquam dolorem, cumque repellat architecto modi harum officia beatae nobis</a:t>
            </a:r>
          </a:p>
          <a:p>
            <a:r>
              <a:rPr lang="de-DE" b="0">
                <a:solidFill>
                  <a:srgbClr val="000000"/>
                </a:solidFill>
                <a:effectLst/>
                <a:latin typeface="Consolas" panose="020B0609020204030204" pitchFamily="49" charset="0"/>
              </a:rPr>
              <a:t>            earum iste! Omnis quibusdam consectetur voluptatum. Minima dolores quod ullam quae, quis obcaecati ad! Fugit</a:t>
            </a:r>
          </a:p>
          <a:p>
            <a:r>
              <a:rPr lang="de-DE" b="0">
                <a:solidFill>
                  <a:srgbClr val="000000"/>
                </a:solidFill>
                <a:effectLst/>
                <a:latin typeface="Consolas" panose="020B0609020204030204" pitchFamily="49" charset="0"/>
              </a:rPr>
              <a:t>            quos sapiente ratione id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&lt;img</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src</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"img/sunset.jpg"</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&lt;p&gt;</a:t>
            </a:r>
            <a:r>
              <a:rPr lang="de-DE" b="0">
                <a:solidFill>
                  <a:srgbClr val="000000"/>
                </a:solidFill>
                <a:effectLst/>
                <a:latin typeface="Consolas" panose="020B0609020204030204" pitchFamily="49" charset="0"/>
              </a:rPr>
              <a:t>Lorem ipsum dolor, sit amet consectetur adipisicing elit. Officia similique temporibus suscipit at</a:t>
            </a:r>
          </a:p>
          <a:p>
            <a:r>
              <a:rPr lang="de-DE" b="0">
                <a:solidFill>
                  <a:srgbClr val="000000"/>
                </a:solidFill>
                <a:effectLst/>
                <a:latin typeface="Consolas" panose="020B0609020204030204" pitchFamily="49" charset="0"/>
              </a:rPr>
              <a:t>            dignissimos nostrum soluta veritatis voluptas obcaecati. Sapiente magni tempora veritatis commodi natus</a:t>
            </a:r>
          </a:p>
          <a:p>
            <a:r>
              <a:rPr lang="de-DE" b="0">
                <a:solidFill>
                  <a:srgbClr val="000000"/>
                </a:solidFill>
                <a:effectLst/>
                <a:latin typeface="Consolas" panose="020B0609020204030204" pitchFamily="49" charset="0"/>
              </a:rPr>
              <a:t>            libero suscipit dicta hic officia.</a:t>
            </a:r>
            <a:r>
              <a:rPr lang="de-DE" b="0">
                <a:solidFill>
                  <a:srgbClr val="800000"/>
                </a:solidFill>
                <a:effectLst/>
                <a:latin typeface="Consolas" panose="020B0609020204030204" pitchFamily="49" charset="0"/>
              </a:rPr>
              <a:t>&lt;/p&gt;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&lt;/div&gt;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&lt;/section&gt;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&lt;/body&gt;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&lt;/html&gt;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11</a:t>
            </a:fld>
            <a:endParaRPr lang="de-DE" altLang="de-DE"/>
          </a:p>
        </p:txBody>
      </p:sp>
    </p:spTree>
    <p:extLst>
      <p:ext uri="{BB962C8B-B14F-4D97-AF65-F5344CB8AC3E}">
        <p14:creationId xmlns:p14="http://schemas.microsoft.com/office/powerpoint/2010/main" val="4097980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a:solidFill>
                  <a:srgbClr val="800000"/>
                </a:solidFill>
                <a:effectLst/>
                <a:latin typeface="Consolas" panose="020B0609020204030204" pitchFamily="49" charset="0"/>
              </a:rPr>
              <a:t>&lt;!DOCTYPE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html</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&lt;html</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lang</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"en"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br>
              <a:rPr lang="de-DE" b="0">
                <a:solidFill>
                  <a:srgbClr val="000000"/>
                </a:solidFill>
                <a:effectLst/>
                <a:latin typeface="Consolas" panose="020B0609020204030204" pitchFamily="49" charset="0"/>
              </a:rPr>
            </a:br>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charset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"UTF-8"</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http-equiv</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"X-UA-Compatible"</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"IE=edge"</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&lt;meta</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name</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"viewport"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content</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"width=device-width, initial-scale=1.0"</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"preconnect"</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"https://fonts.gstatic.com"</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crossorigin</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&lt;link</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href</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"https://fonts.googleapis.com/css2?family=Playfair+Display:wght@400;900&amp;family=Roboto:wght@400;900&amp;display=swap"</a:t>
            </a:r>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rel</a:t>
            </a:r>
            <a:r>
              <a:rPr lang="de-DE" b="0">
                <a:solidFill>
                  <a:srgbClr val="000000"/>
                </a:solidFill>
                <a:effectLst/>
                <a:latin typeface="Consolas" panose="020B0609020204030204" pitchFamily="49" charset="0"/>
              </a:rPr>
              <a:t>=</a:t>
            </a:r>
            <a:r>
              <a:rPr lang="de-DE" b="0">
                <a:solidFill>
                  <a:srgbClr val="0000FF"/>
                </a:solidFill>
                <a:effectLst/>
                <a:latin typeface="Consolas" panose="020B0609020204030204" pitchFamily="49" charset="0"/>
              </a:rPr>
              <a:t>"stylesheet"</a:t>
            </a:r>
            <a:r>
              <a:rPr lang="de-DE" b="0">
                <a:solidFill>
                  <a:srgbClr val="800000"/>
                </a:solidFill>
                <a:effectLst/>
                <a:latin typeface="Consolas" panose="020B0609020204030204" pitchFamily="49" charset="0"/>
              </a:rPr>
              <a:t>&gt;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&lt;title&gt;</a:t>
            </a:r>
            <a:r>
              <a:rPr lang="de-DE" b="0">
                <a:solidFill>
                  <a:srgbClr val="000000"/>
                </a:solidFill>
                <a:effectLst/>
                <a:latin typeface="Consolas" panose="020B0609020204030204" pitchFamily="49" charset="0"/>
              </a:rPr>
              <a:t>001</a:t>
            </a:r>
            <a:r>
              <a:rPr lang="de-DE" b="0">
                <a:solidFill>
                  <a:srgbClr val="800000"/>
                </a:solidFill>
                <a:effectLst/>
                <a:latin typeface="Consolas" panose="020B0609020204030204" pitchFamily="49" charset="0"/>
              </a:rPr>
              <a:t>&lt;/title&gt;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box-sizing</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border-box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body</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'Roboto‘</a:t>
            </a:r>
            <a:r>
              <a:rPr lang="de-DE" b="0">
                <a:solidFill>
                  <a:srgbClr val="000000"/>
                </a:solidFill>
                <a:effectLst/>
                <a:latin typeface="Consolas" panose="020B0609020204030204" pitchFamily="49" charset="0"/>
              </a:rPr>
              <a:t>, sans-</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font-weight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400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font-size</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1.3rem</a:t>
            </a:r>
            <a:r>
              <a:rPr lang="de-DE" b="0">
                <a:solidFill>
                  <a:srgbClr val="000000"/>
                </a:solidFill>
                <a:effectLst/>
                <a:latin typeface="Consolas" panose="020B0609020204030204" pitchFamily="49" charset="0"/>
              </a:rPr>
              <a:t>; </a:t>
            </a:r>
            <a:r>
              <a:rPr lang="de-DE" b="0">
                <a:solidFill>
                  <a:srgbClr val="008000"/>
                </a:solidFill>
                <a:effectLst/>
                <a:latin typeface="Consolas" panose="020B0609020204030204" pitchFamily="49" charset="0"/>
              </a:rPr>
              <a:t>/* 21px */</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line-height</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1.4</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.container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80%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1100px</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auto</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img</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max-width</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100%</a:t>
            </a:r>
            <a:endParaRPr lang="de-DE" b="0">
              <a:solidFill>
                <a:srgbClr val="000000"/>
              </a:solidFill>
              <a:effectLst/>
              <a:latin typeface="Consolas" panose="020B0609020204030204" pitchFamily="49" charset="0"/>
            </a:endParaRP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header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5rem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#23424A</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#FFF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section</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2rem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0rem</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text-align</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center</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background-color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#136C72</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white</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h2</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margin</a:t>
            </a:r>
            <a:r>
              <a:rPr lang="de-DE" b="0">
                <a:solidFill>
                  <a:srgbClr val="000000"/>
                </a:solidFill>
                <a:effectLst/>
                <a:latin typeface="Consolas" panose="020B0609020204030204" pitchFamily="49" charset="0"/>
              </a:rPr>
              <a:t>:</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padding</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1rem</a:t>
            </a:r>
            <a:r>
              <a:rPr lang="de-DE" b="0">
                <a:solidFill>
                  <a:srgbClr val="000000"/>
                </a:solidFill>
                <a:effectLst/>
                <a:latin typeface="Consolas" panose="020B0609020204030204" pitchFamily="49" charset="0"/>
              </a:rPr>
              <a:t> </a:t>
            </a:r>
            <a:r>
              <a:rPr lang="de-DE" b="0">
                <a:solidFill>
                  <a:srgbClr val="098658"/>
                </a:solidFill>
                <a:effectLst/>
                <a:latin typeface="Consolas" panose="020B0609020204030204" pitchFamily="49" charset="0"/>
              </a:rPr>
              <a:t>0</a:t>
            </a:r>
            <a:r>
              <a:rPr lang="de-DE" b="0">
                <a:solidFill>
                  <a:srgbClr val="000000"/>
                </a:solidFill>
                <a:effectLst/>
                <a:latin typeface="Consolas" panose="020B0609020204030204" pitchFamily="49" charset="0"/>
              </a:rPr>
              <a:t>; </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color</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#38CFD9</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r>
              <a:rPr lang="de-DE" b="0">
                <a:solidFill>
                  <a:srgbClr val="E50000"/>
                </a:solidFill>
                <a:effectLst/>
                <a:latin typeface="Consolas" panose="020B0609020204030204" pitchFamily="49" charset="0"/>
              </a:rPr>
              <a:t>font-family</a:t>
            </a:r>
            <a:r>
              <a:rPr lang="de-DE" b="0">
                <a:solidFill>
                  <a:srgbClr val="000000"/>
                </a:solidFill>
                <a:effectLst/>
                <a:latin typeface="Consolas" panose="020B0609020204030204" pitchFamily="49" charset="0"/>
              </a:rPr>
              <a:t>: </a:t>
            </a:r>
            <a:r>
              <a:rPr lang="de-DE" b="0">
                <a:solidFill>
                  <a:srgbClr val="A31515"/>
                </a:solidFill>
                <a:effectLst/>
                <a:latin typeface="Consolas" panose="020B0609020204030204" pitchFamily="49" charset="0"/>
              </a:rPr>
              <a:t>'Playfair Display'</a:t>
            </a:r>
            <a:r>
              <a:rPr lang="de-DE" b="0">
                <a:solidFill>
                  <a:srgbClr val="000000"/>
                </a:solidFill>
                <a:effectLst/>
                <a:latin typeface="Consolas" panose="020B0609020204030204" pitchFamily="49" charset="0"/>
              </a:rPr>
              <a:t>, </a:t>
            </a:r>
            <a:r>
              <a:rPr lang="de-DE" b="0">
                <a:solidFill>
                  <a:srgbClr val="0451A5"/>
                </a:solidFill>
                <a:effectLst/>
                <a:latin typeface="Consolas" panose="020B0609020204030204" pitchFamily="49" charset="0"/>
              </a:rPr>
              <a:t>serif</a:t>
            </a:r>
            <a:r>
              <a:rPr lang="de-DE" b="0">
                <a:solidFill>
                  <a:srgbClr val="000000"/>
                </a:solidFill>
                <a:effectLst/>
                <a:latin typeface="Consolas" panose="020B0609020204030204" pitchFamily="49" charset="0"/>
              </a:rPr>
              <a:t>;</a:t>
            </a:r>
          </a:p>
          <a:p>
            <a:r>
              <a:rPr lang="de-DE" b="0">
                <a:solidFill>
                  <a:srgbClr val="000000"/>
                </a:solidFill>
                <a:effectLst/>
                <a:latin typeface="Consolas" panose="020B0609020204030204" pitchFamily="49" charset="0"/>
              </a:rPr>
              <a:t>        }</a:t>
            </a:r>
          </a:p>
          <a:p>
            <a:br>
              <a:rPr lang="de-DE" b="0">
                <a:solidFill>
                  <a:srgbClr val="000000"/>
                </a:solidFill>
                <a:effectLst/>
                <a:latin typeface="Consolas" panose="020B0609020204030204" pitchFamily="49" charset="0"/>
              </a:rPr>
            </a:br>
            <a:r>
              <a:rPr lang="de-DE" b="0">
                <a:solidFill>
                  <a:srgbClr val="000000"/>
                </a:solidFill>
                <a:effectLst/>
                <a:latin typeface="Consolas" panose="020B0609020204030204" pitchFamily="49" charset="0"/>
              </a:rPr>
              <a:t>    </a:t>
            </a:r>
            <a:r>
              <a:rPr lang="de-DE" b="0">
                <a:solidFill>
                  <a:srgbClr val="800000"/>
                </a:solidFill>
                <a:effectLst/>
                <a:latin typeface="Consolas" panose="020B0609020204030204" pitchFamily="49" charset="0"/>
              </a:rPr>
              <a:t>&lt;/style&gt;</a:t>
            </a:r>
            <a:endParaRPr lang="de-DE" b="0">
              <a:solidFill>
                <a:srgbClr val="000000"/>
              </a:solidFill>
              <a:effectLst/>
              <a:latin typeface="Consolas" panose="020B0609020204030204" pitchFamily="49" charset="0"/>
            </a:endParaRPr>
          </a:p>
          <a:p>
            <a:r>
              <a:rPr lang="de-DE" b="0">
                <a:solidFill>
                  <a:srgbClr val="800000"/>
                </a:solidFill>
                <a:effectLst/>
                <a:latin typeface="Consolas" panose="020B0609020204030204" pitchFamily="49" charset="0"/>
              </a:rPr>
              <a:t>&lt;/head&gt;</a:t>
            </a:r>
            <a:endParaRPr lang="de-DE" b="0">
              <a:solidFill>
                <a:srgbClr val="000000"/>
              </a:solidFill>
              <a:effectLst/>
              <a:latin typeface="Consolas" panose="020B0609020204030204" pitchFamily="49" charset="0"/>
            </a:endParaRPr>
          </a:p>
          <a:p>
            <a:endParaRPr lang="de-DE"/>
          </a:p>
        </p:txBody>
      </p:sp>
      <p:sp>
        <p:nvSpPr>
          <p:cNvPr id="4" name="Foliennummernplatzhalter 3"/>
          <p:cNvSpPr>
            <a:spLocks noGrp="1"/>
          </p:cNvSpPr>
          <p:nvPr>
            <p:ph type="sldNum" sz="quarter" idx="5"/>
          </p:nvPr>
        </p:nvSpPr>
        <p:spPr/>
        <p:txBody>
          <a:bodyPr/>
          <a:lstStyle/>
          <a:p>
            <a:fld id="{79D46E5B-1454-418D-ADF4-025C445B241B}" type="slidenum">
              <a:rPr lang="de-DE" altLang="de-DE" smtClean="0"/>
              <a:pPr/>
              <a:t>12</a:t>
            </a:fld>
            <a:endParaRPr lang="de-DE" altLang="de-DE"/>
          </a:p>
        </p:txBody>
      </p:sp>
    </p:spTree>
    <p:extLst>
      <p:ext uri="{BB962C8B-B14F-4D97-AF65-F5344CB8AC3E}">
        <p14:creationId xmlns:p14="http://schemas.microsoft.com/office/powerpoint/2010/main" val="10877350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oleObject" Target="../embeddings/oleObject2.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graphicFrame>
        <p:nvGraphicFramePr>
          <p:cNvPr id="2" name="Object 10">
            <a:extLst>
              <a:ext uri="{FF2B5EF4-FFF2-40B4-BE49-F238E27FC236}">
                <a16:creationId xmlns:a16="http://schemas.microsoft.com/office/drawing/2014/main" id="{B5C05A72-53C5-707F-FCA9-AF5EEBDD7BEB}"/>
              </a:ext>
            </a:extLst>
          </p:cNvPr>
          <p:cNvGraphicFramePr>
            <a:graphicFrameLocks noChangeAspect="1"/>
          </p:cNvGraphicFramePr>
          <p:nvPr userDrawn="1"/>
        </p:nvGraphicFramePr>
        <p:xfrm>
          <a:off x="101600" y="139700"/>
          <a:ext cx="8921750" cy="6557963"/>
        </p:xfrm>
        <a:graphic>
          <a:graphicData uri="http://schemas.openxmlformats.org/presentationml/2006/ole">
            <mc:AlternateContent xmlns:mc="http://schemas.openxmlformats.org/markup-compatibility/2006">
              <mc:Choice xmlns:v="urn:schemas-microsoft-com:vml" Requires="v">
                <p:oleObj name="Image" r:id="rId2" imgW="12469841" imgH="9168254" progId="Photoshop.Image.6">
                  <p:embed/>
                </p:oleObj>
              </mc:Choice>
              <mc:Fallback>
                <p:oleObj name="Image" r:id="rId2" imgW="12469841" imgH="9168254" progId="Photoshop.Image.6">
                  <p:embed/>
                  <p:pic>
                    <p:nvPicPr>
                      <p:cNvPr id="2050" name="Object 10">
                        <a:extLst>
                          <a:ext uri="{FF2B5EF4-FFF2-40B4-BE49-F238E27FC236}">
                            <a16:creationId xmlns:a16="http://schemas.microsoft.com/office/drawing/2014/main" id="{3A550954-2A0F-ADCE-0EE9-A544BBA95B0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1600" y="139700"/>
                        <a:ext cx="8921750" cy="655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4" name="Rectangle 2"/>
          <p:cNvSpPr>
            <a:spLocks noGrp="1" noChangeArrowheads="1"/>
          </p:cNvSpPr>
          <p:nvPr>
            <p:ph type="ctrTitle"/>
          </p:nvPr>
        </p:nvSpPr>
        <p:spPr>
          <a:xfrm>
            <a:off x="914400" y="457200"/>
            <a:ext cx="5562600" cy="1676400"/>
          </a:xfrm>
        </p:spPr>
        <p:txBody>
          <a:bodyPr/>
          <a:lstStyle>
            <a:lvl1pPr>
              <a:lnSpc>
                <a:spcPct val="100000"/>
              </a:lnSpc>
              <a:defRPr sz="3200">
                <a:solidFill>
                  <a:srgbClr val="0C4593"/>
                </a:solidFill>
              </a:defRPr>
            </a:lvl1pPr>
          </a:lstStyle>
          <a:p>
            <a:pPr lvl="0"/>
            <a:r>
              <a:rPr lang="de-DE" noProof="0"/>
              <a:t>Klicken Sie, um das Titelformat zu bearbeiten</a:t>
            </a:r>
          </a:p>
        </p:txBody>
      </p:sp>
      <p:sp>
        <p:nvSpPr>
          <p:cNvPr id="3075" name="Rectangle 3"/>
          <p:cNvSpPr>
            <a:spLocks noGrp="1" noChangeArrowheads="1"/>
          </p:cNvSpPr>
          <p:nvPr>
            <p:ph type="subTitle" idx="1"/>
          </p:nvPr>
        </p:nvSpPr>
        <p:spPr>
          <a:xfrm>
            <a:off x="914400" y="4876800"/>
            <a:ext cx="5410200" cy="1371600"/>
          </a:xfrm>
        </p:spPr>
        <p:txBody>
          <a:bodyPr/>
          <a:lstStyle>
            <a:lvl1pPr marL="0" indent="0">
              <a:buFontTx/>
              <a:buNone/>
              <a:defRPr sz="1600"/>
            </a:lvl1pPr>
          </a:lstStyle>
          <a:p>
            <a:pPr lvl="0"/>
            <a:r>
              <a:rPr lang="de-DE" noProof="0"/>
              <a:t>Adresse</a:t>
            </a:r>
          </a:p>
        </p:txBody>
      </p:sp>
    </p:spTree>
    <p:extLst>
      <p:ext uri="{BB962C8B-B14F-4D97-AF65-F5344CB8AC3E}">
        <p14:creationId xmlns:p14="http://schemas.microsoft.com/office/powerpoint/2010/main" val="2678349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48474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927850" y="304800"/>
            <a:ext cx="2079625" cy="64341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685800" y="304800"/>
            <a:ext cx="6089650" cy="64341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66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895116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8895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685800" y="1676400"/>
            <a:ext cx="4084638" cy="50625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922838" y="1676400"/>
            <a:ext cx="4084637" cy="50625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123122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939988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Tree>
    <p:extLst>
      <p:ext uri="{BB962C8B-B14F-4D97-AF65-F5344CB8AC3E}">
        <p14:creationId xmlns:p14="http://schemas.microsoft.com/office/powerpoint/2010/main" val="1830388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5403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extLst>
      <p:ext uri="{BB962C8B-B14F-4D97-AF65-F5344CB8AC3E}">
        <p14:creationId xmlns:p14="http://schemas.microsoft.com/office/powerpoint/2010/main" val="1549281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Tree>
    <p:extLst>
      <p:ext uri="{BB962C8B-B14F-4D97-AF65-F5344CB8AC3E}">
        <p14:creationId xmlns:p14="http://schemas.microsoft.com/office/powerpoint/2010/main" val="11160426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22">
            <a:extLst>
              <a:ext uri="{FF2B5EF4-FFF2-40B4-BE49-F238E27FC236}">
                <a16:creationId xmlns:a16="http://schemas.microsoft.com/office/drawing/2014/main" id="{59721843-4196-E90F-CC4E-7E1A3A551AB6}"/>
              </a:ext>
            </a:extLst>
          </p:cNvPr>
          <p:cNvGraphicFramePr>
            <a:graphicFrameLocks noChangeAspect="1"/>
          </p:cNvGraphicFramePr>
          <p:nvPr userDrawn="1"/>
        </p:nvGraphicFramePr>
        <p:xfrm>
          <a:off x="88900" y="152400"/>
          <a:ext cx="8975725" cy="6599238"/>
        </p:xfrm>
        <a:graphic>
          <a:graphicData uri="http://schemas.openxmlformats.org/presentationml/2006/ole">
            <mc:AlternateContent xmlns:mc="http://schemas.openxmlformats.org/markup-compatibility/2006">
              <mc:Choice xmlns:v="urn:schemas-microsoft-com:vml" Requires="v">
                <p:oleObj name="Image" r:id="rId13" imgW="12469841" imgH="9168254" progId="Photoshop.Image.6">
                  <p:embed/>
                </p:oleObj>
              </mc:Choice>
              <mc:Fallback>
                <p:oleObj name="Image" r:id="rId13" imgW="12469841" imgH="9168254" progId="Photoshop.Image.6">
                  <p:embed/>
                  <p:pic>
                    <p:nvPicPr>
                      <p:cNvPr id="0" name="Object 22"/>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900" y="152400"/>
                        <a:ext cx="8975725" cy="6599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7" name="Rectangle 2">
            <a:extLst>
              <a:ext uri="{FF2B5EF4-FFF2-40B4-BE49-F238E27FC236}">
                <a16:creationId xmlns:a16="http://schemas.microsoft.com/office/drawing/2014/main" id="{10B72F7D-9276-BA8B-C16F-101B56B4DF7E}"/>
              </a:ext>
            </a:extLst>
          </p:cNvPr>
          <p:cNvSpPr>
            <a:spLocks noGrp="1" noChangeArrowheads="1"/>
          </p:cNvSpPr>
          <p:nvPr>
            <p:ph type="title"/>
          </p:nvPr>
        </p:nvSpPr>
        <p:spPr bwMode="auto">
          <a:xfrm>
            <a:off x="1219200" y="304800"/>
            <a:ext cx="7772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de-DE" altLang="de-DE"/>
              <a:t>Klicken Sie, um das Titelformat zu bearbeiten</a:t>
            </a:r>
          </a:p>
        </p:txBody>
      </p:sp>
      <p:sp>
        <p:nvSpPr>
          <p:cNvPr id="1028" name="Rectangle 3">
            <a:extLst>
              <a:ext uri="{FF2B5EF4-FFF2-40B4-BE49-F238E27FC236}">
                <a16:creationId xmlns:a16="http://schemas.microsoft.com/office/drawing/2014/main" id="{A25A003E-975E-4760-D035-28C3A81817D6}"/>
              </a:ext>
            </a:extLst>
          </p:cNvPr>
          <p:cNvSpPr>
            <a:spLocks noGrp="1" noChangeArrowheads="1"/>
          </p:cNvSpPr>
          <p:nvPr>
            <p:ph type="body" idx="1"/>
          </p:nvPr>
        </p:nvSpPr>
        <p:spPr bwMode="auto">
          <a:xfrm>
            <a:off x="685800" y="1676400"/>
            <a:ext cx="8321675" cy="506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Klicken Sie, um die Formate des Vorlagentextes zu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Tree>
  </p:cSld>
  <p:clrMap bg1="lt1" tx1="dk1" bg2="lt2" tx2="dk2" accent1="accent1" accent2="accent2" accent3="accent3" accent4="accent4" accent5="accent5" accent6="accent6" hlink="hlink" folHlink="folHlink"/>
  <p:sldLayoutIdLst>
    <p:sldLayoutId id="2147484343" r:id="rId1"/>
    <p:sldLayoutId id="2147484333" r:id="rId2"/>
    <p:sldLayoutId id="2147484334" r:id="rId3"/>
    <p:sldLayoutId id="2147484335" r:id="rId4"/>
    <p:sldLayoutId id="2147484336" r:id="rId5"/>
    <p:sldLayoutId id="2147484337" r:id="rId6"/>
    <p:sldLayoutId id="2147484338" r:id="rId7"/>
    <p:sldLayoutId id="2147484339" r:id="rId8"/>
    <p:sldLayoutId id="2147484340" r:id="rId9"/>
    <p:sldLayoutId id="2147484341" r:id="rId10"/>
    <p:sldLayoutId id="2147484342" r:id="rId11"/>
  </p:sldLayoutIdLst>
  <p:hf hdr="0" ftr="0" dt="0"/>
  <p:txStyles>
    <p:titleStyle>
      <a:lvl1pPr algn="l" rtl="0" eaLnBrk="0" fontAlgn="base" hangingPunct="0">
        <a:lnSpc>
          <a:spcPct val="95000"/>
        </a:lnSpc>
        <a:spcBef>
          <a:spcPct val="0"/>
        </a:spcBef>
        <a:spcAft>
          <a:spcPct val="0"/>
        </a:spcAft>
        <a:defRPr sz="2400" b="1">
          <a:solidFill>
            <a:srgbClr val="0C53A3"/>
          </a:solidFill>
          <a:latin typeface="+mj-lt"/>
          <a:ea typeface="+mj-ea"/>
          <a:cs typeface="+mj-cs"/>
        </a:defRPr>
      </a:lvl1pPr>
      <a:lvl2pPr algn="l" rtl="0" eaLnBrk="0" fontAlgn="base" hangingPunct="0">
        <a:lnSpc>
          <a:spcPct val="95000"/>
        </a:lnSpc>
        <a:spcBef>
          <a:spcPct val="0"/>
        </a:spcBef>
        <a:spcAft>
          <a:spcPct val="0"/>
        </a:spcAft>
        <a:defRPr sz="2400" b="1">
          <a:solidFill>
            <a:srgbClr val="0C53A3"/>
          </a:solidFill>
          <a:latin typeface="Arial" charset="0"/>
        </a:defRPr>
      </a:lvl2pPr>
      <a:lvl3pPr algn="l" rtl="0" eaLnBrk="0" fontAlgn="base" hangingPunct="0">
        <a:lnSpc>
          <a:spcPct val="95000"/>
        </a:lnSpc>
        <a:spcBef>
          <a:spcPct val="0"/>
        </a:spcBef>
        <a:spcAft>
          <a:spcPct val="0"/>
        </a:spcAft>
        <a:defRPr sz="2400" b="1">
          <a:solidFill>
            <a:srgbClr val="0C53A3"/>
          </a:solidFill>
          <a:latin typeface="Arial" charset="0"/>
        </a:defRPr>
      </a:lvl3pPr>
      <a:lvl4pPr algn="l" rtl="0" eaLnBrk="0" fontAlgn="base" hangingPunct="0">
        <a:lnSpc>
          <a:spcPct val="95000"/>
        </a:lnSpc>
        <a:spcBef>
          <a:spcPct val="0"/>
        </a:spcBef>
        <a:spcAft>
          <a:spcPct val="0"/>
        </a:spcAft>
        <a:defRPr sz="2400" b="1">
          <a:solidFill>
            <a:srgbClr val="0C53A3"/>
          </a:solidFill>
          <a:latin typeface="Arial" charset="0"/>
        </a:defRPr>
      </a:lvl4pPr>
      <a:lvl5pPr algn="l" rtl="0" eaLnBrk="0" fontAlgn="base" hangingPunct="0">
        <a:lnSpc>
          <a:spcPct val="95000"/>
        </a:lnSpc>
        <a:spcBef>
          <a:spcPct val="0"/>
        </a:spcBef>
        <a:spcAft>
          <a:spcPct val="0"/>
        </a:spcAft>
        <a:defRPr sz="2400" b="1">
          <a:solidFill>
            <a:srgbClr val="0C53A3"/>
          </a:solidFill>
          <a:latin typeface="Arial" charset="0"/>
        </a:defRPr>
      </a:lvl5pPr>
      <a:lvl6pPr marL="457200" algn="l" rtl="0" fontAlgn="base">
        <a:lnSpc>
          <a:spcPct val="95000"/>
        </a:lnSpc>
        <a:spcBef>
          <a:spcPct val="0"/>
        </a:spcBef>
        <a:spcAft>
          <a:spcPct val="0"/>
        </a:spcAft>
        <a:defRPr sz="2400" b="1">
          <a:solidFill>
            <a:srgbClr val="0C53A3"/>
          </a:solidFill>
          <a:latin typeface="Arial" charset="0"/>
        </a:defRPr>
      </a:lvl6pPr>
      <a:lvl7pPr marL="914400" algn="l" rtl="0" fontAlgn="base">
        <a:lnSpc>
          <a:spcPct val="95000"/>
        </a:lnSpc>
        <a:spcBef>
          <a:spcPct val="0"/>
        </a:spcBef>
        <a:spcAft>
          <a:spcPct val="0"/>
        </a:spcAft>
        <a:defRPr sz="2400" b="1">
          <a:solidFill>
            <a:srgbClr val="0C53A3"/>
          </a:solidFill>
          <a:latin typeface="Arial" charset="0"/>
        </a:defRPr>
      </a:lvl7pPr>
      <a:lvl8pPr marL="1371600" algn="l" rtl="0" fontAlgn="base">
        <a:lnSpc>
          <a:spcPct val="95000"/>
        </a:lnSpc>
        <a:spcBef>
          <a:spcPct val="0"/>
        </a:spcBef>
        <a:spcAft>
          <a:spcPct val="0"/>
        </a:spcAft>
        <a:defRPr sz="2400" b="1">
          <a:solidFill>
            <a:srgbClr val="0C53A3"/>
          </a:solidFill>
          <a:latin typeface="Arial" charset="0"/>
        </a:defRPr>
      </a:lvl8pPr>
      <a:lvl9pPr marL="1828800" algn="l" rtl="0" fontAlgn="base">
        <a:lnSpc>
          <a:spcPct val="95000"/>
        </a:lnSpc>
        <a:spcBef>
          <a:spcPct val="0"/>
        </a:spcBef>
        <a:spcAft>
          <a:spcPct val="0"/>
        </a:spcAft>
        <a:defRPr sz="2400" b="1">
          <a:solidFill>
            <a:srgbClr val="0C53A3"/>
          </a:solidFill>
          <a:latin typeface="Arial" charset="0"/>
        </a:defRPr>
      </a:lvl9pPr>
    </p:titleStyle>
    <p:bodyStyle>
      <a:lvl1pPr marL="379413" indent="-379413" algn="l" rtl="0" eaLnBrk="0" fontAlgn="base" hangingPunct="0">
        <a:spcBef>
          <a:spcPct val="20000"/>
        </a:spcBef>
        <a:spcAft>
          <a:spcPct val="50000"/>
        </a:spcAft>
        <a:buBlip>
          <a:blip r:embed="rId15"/>
        </a:buBlip>
        <a:defRPr sz="2400">
          <a:solidFill>
            <a:schemeClr val="tx1"/>
          </a:solidFill>
          <a:latin typeface="+mn-lt"/>
          <a:ea typeface="+mn-ea"/>
          <a:cs typeface="+mn-cs"/>
        </a:defRPr>
      </a:lvl1pPr>
      <a:lvl2pPr marL="1041400" indent="-381000" algn="l" rtl="0" eaLnBrk="0" fontAlgn="base" hangingPunct="0">
        <a:spcBef>
          <a:spcPct val="20000"/>
        </a:spcBef>
        <a:spcAft>
          <a:spcPct val="40000"/>
        </a:spcAft>
        <a:buFont typeface="Wingdings 2" panose="05020102010507070707" pitchFamily="18" charset="2"/>
        <a:buBlip>
          <a:blip r:embed="rId15"/>
        </a:buBlip>
        <a:defRPr sz="2000">
          <a:solidFill>
            <a:schemeClr val="tx1"/>
          </a:solidFill>
          <a:latin typeface="+mn-lt"/>
        </a:defRPr>
      </a:lvl2pPr>
      <a:lvl3pPr marL="1657350" indent="-323850" algn="l" rtl="0" eaLnBrk="0" fontAlgn="base" hangingPunct="0">
        <a:spcBef>
          <a:spcPct val="20000"/>
        </a:spcBef>
        <a:spcAft>
          <a:spcPct val="30000"/>
        </a:spcAft>
        <a:buBlip>
          <a:blip r:embed="rId15"/>
        </a:buBlip>
        <a:defRPr>
          <a:solidFill>
            <a:schemeClr val="tx1"/>
          </a:solidFill>
          <a:latin typeface="+mn-lt"/>
        </a:defRPr>
      </a:lvl3pPr>
      <a:lvl4pPr marL="2133600" indent="-285750" algn="l" rtl="0" eaLnBrk="0" fontAlgn="base" hangingPunct="0">
        <a:spcBef>
          <a:spcPct val="20000"/>
        </a:spcBef>
        <a:spcAft>
          <a:spcPct val="20000"/>
        </a:spcAft>
        <a:buBlip>
          <a:blip r:embed="rId15"/>
        </a:buBlip>
        <a:defRPr sz="1600">
          <a:solidFill>
            <a:schemeClr val="tx1"/>
          </a:solidFill>
          <a:latin typeface="+mn-lt"/>
        </a:defRPr>
      </a:lvl4pPr>
      <a:lvl5pPr marL="2571750" indent="-247650" algn="l" rtl="0" eaLnBrk="0" fontAlgn="base" hangingPunct="0">
        <a:spcBef>
          <a:spcPct val="20000"/>
        </a:spcBef>
        <a:spcAft>
          <a:spcPct val="10000"/>
        </a:spcAft>
        <a:buBlip>
          <a:blip r:embed="rId15"/>
        </a:buBlip>
        <a:defRPr sz="1400">
          <a:solidFill>
            <a:schemeClr val="tx1"/>
          </a:solidFill>
          <a:latin typeface="+mn-lt"/>
        </a:defRPr>
      </a:lvl5pPr>
      <a:lvl6pPr marL="3028950" indent="-247650" algn="l" rtl="0" fontAlgn="base">
        <a:spcBef>
          <a:spcPct val="20000"/>
        </a:spcBef>
        <a:spcAft>
          <a:spcPct val="10000"/>
        </a:spcAft>
        <a:buBlip>
          <a:blip r:embed="rId15"/>
        </a:buBlip>
        <a:defRPr sz="1400">
          <a:solidFill>
            <a:schemeClr val="tx1"/>
          </a:solidFill>
          <a:latin typeface="+mn-lt"/>
        </a:defRPr>
      </a:lvl6pPr>
      <a:lvl7pPr marL="3486150" indent="-247650" algn="l" rtl="0" fontAlgn="base">
        <a:spcBef>
          <a:spcPct val="20000"/>
        </a:spcBef>
        <a:spcAft>
          <a:spcPct val="10000"/>
        </a:spcAft>
        <a:buBlip>
          <a:blip r:embed="rId15"/>
        </a:buBlip>
        <a:defRPr sz="1400">
          <a:solidFill>
            <a:schemeClr val="tx1"/>
          </a:solidFill>
          <a:latin typeface="+mn-lt"/>
        </a:defRPr>
      </a:lvl7pPr>
      <a:lvl8pPr marL="3943350" indent="-247650" algn="l" rtl="0" fontAlgn="base">
        <a:spcBef>
          <a:spcPct val="20000"/>
        </a:spcBef>
        <a:spcAft>
          <a:spcPct val="10000"/>
        </a:spcAft>
        <a:buBlip>
          <a:blip r:embed="rId15"/>
        </a:buBlip>
        <a:defRPr sz="1400">
          <a:solidFill>
            <a:schemeClr val="tx1"/>
          </a:solidFill>
          <a:latin typeface="+mn-lt"/>
        </a:defRPr>
      </a:lvl8pPr>
      <a:lvl9pPr marL="4400550" indent="-247650" algn="l" rtl="0" fontAlgn="base">
        <a:spcBef>
          <a:spcPct val="20000"/>
        </a:spcBef>
        <a:spcAft>
          <a:spcPct val="10000"/>
        </a:spcAft>
        <a:buBlip>
          <a:blip r:embed="rId15"/>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courses.kevinpowell.co/view/courses/conquering-responsive-layouts" TargetMode="Externa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CC65E83-AE0F-8C93-0DA7-07649EBDD96F}"/>
              </a:ext>
            </a:extLst>
          </p:cNvPr>
          <p:cNvSpPr>
            <a:spLocks noGrp="1" noChangeArrowheads="1"/>
          </p:cNvSpPr>
          <p:nvPr>
            <p:ph type="ctrTitle"/>
          </p:nvPr>
        </p:nvSpPr>
        <p:spPr>
          <a:xfrm>
            <a:off x="827088" y="2636838"/>
            <a:ext cx="8001000" cy="1584325"/>
          </a:xfrm>
        </p:spPr>
        <p:txBody>
          <a:bodyPr/>
          <a:lstStyle/>
          <a:p>
            <a:pPr algn="ctr" eaLnBrk="1" hangingPunct="1"/>
            <a:r>
              <a:rPr lang="de-DE" altLang="de-DE" sz="5400" i="1">
                <a:solidFill>
                  <a:srgbClr val="003399"/>
                </a:solidFill>
                <a:cs typeface="Times New Roman" panose="02020603050405020304" pitchFamily="18" charset="0"/>
              </a:rPr>
              <a:t>HTML / CSS</a:t>
            </a:r>
          </a:p>
        </p:txBody>
      </p:sp>
      <p:sp>
        <p:nvSpPr>
          <p:cNvPr id="5124" name="AutoShape 4" descr="Z">
            <a:extLst>
              <a:ext uri="{FF2B5EF4-FFF2-40B4-BE49-F238E27FC236}">
                <a16:creationId xmlns:a16="http://schemas.microsoft.com/office/drawing/2014/main" id="{F0B2056B-5DAD-6C85-20AE-22E6308B0755}"/>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endParaRPr lang="de-DE" altLang="de-DE"/>
          </a:p>
        </p:txBody>
      </p:sp>
      <p:sp>
        <p:nvSpPr>
          <p:cNvPr id="5125" name="AutoShape 5" descr="Z">
            <a:extLst>
              <a:ext uri="{FF2B5EF4-FFF2-40B4-BE49-F238E27FC236}">
                <a16:creationId xmlns:a16="http://schemas.microsoft.com/office/drawing/2014/main" id="{0BED15CC-6844-D0F7-3A49-F72AD17B7941}"/>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endParaRPr lang="de-DE" altLang="de-DE"/>
          </a:p>
        </p:txBody>
      </p:sp>
      <p:sp>
        <p:nvSpPr>
          <p:cNvPr id="5126" name="AutoShape 6" descr="Z">
            <a:extLst>
              <a:ext uri="{FF2B5EF4-FFF2-40B4-BE49-F238E27FC236}">
                <a16:creationId xmlns:a16="http://schemas.microsoft.com/office/drawing/2014/main" id="{206C43BC-CE87-BEFB-3683-5026DDB49A1F}"/>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endParaRPr lang="de-DE" altLang="de-DE"/>
          </a:p>
        </p:txBody>
      </p:sp>
      <p:sp>
        <p:nvSpPr>
          <p:cNvPr id="8" name="Rectangle 2">
            <a:extLst>
              <a:ext uri="{FF2B5EF4-FFF2-40B4-BE49-F238E27FC236}">
                <a16:creationId xmlns:a16="http://schemas.microsoft.com/office/drawing/2014/main" id="{1F699C8D-70F0-922E-5ADC-B1D867C61885}"/>
              </a:ext>
            </a:extLst>
          </p:cNvPr>
          <p:cNvSpPr txBox="1">
            <a:spLocks noChangeArrowheads="1"/>
          </p:cNvSpPr>
          <p:nvPr/>
        </p:nvSpPr>
        <p:spPr bwMode="auto">
          <a:xfrm>
            <a:off x="827088" y="4724400"/>
            <a:ext cx="8001000"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lgn="l" rtl="0" eaLnBrk="0" fontAlgn="base" hangingPunct="0">
              <a:lnSpc>
                <a:spcPct val="100000"/>
              </a:lnSpc>
              <a:spcBef>
                <a:spcPct val="0"/>
              </a:spcBef>
              <a:spcAft>
                <a:spcPct val="0"/>
              </a:spcAft>
              <a:defRPr sz="3200" b="1">
                <a:solidFill>
                  <a:srgbClr val="0C4593"/>
                </a:solidFill>
                <a:latin typeface="+mj-lt"/>
                <a:ea typeface="+mj-ea"/>
                <a:cs typeface="+mj-cs"/>
              </a:defRPr>
            </a:lvl1pPr>
            <a:lvl2pPr algn="l" rtl="0" eaLnBrk="0" fontAlgn="base" hangingPunct="0">
              <a:lnSpc>
                <a:spcPct val="95000"/>
              </a:lnSpc>
              <a:spcBef>
                <a:spcPct val="0"/>
              </a:spcBef>
              <a:spcAft>
                <a:spcPct val="0"/>
              </a:spcAft>
              <a:defRPr sz="2400" b="1">
                <a:solidFill>
                  <a:srgbClr val="0C53A3"/>
                </a:solidFill>
                <a:latin typeface="Arial" charset="0"/>
              </a:defRPr>
            </a:lvl2pPr>
            <a:lvl3pPr algn="l" rtl="0" eaLnBrk="0" fontAlgn="base" hangingPunct="0">
              <a:lnSpc>
                <a:spcPct val="95000"/>
              </a:lnSpc>
              <a:spcBef>
                <a:spcPct val="0"/>
              </a:spcBef>
              <a:spcAft>
                <a:spcPct val="0"/>
              </a:spcAft>
              <a:defRPr sz="2400" b="1">
                <a:solidFill>
                  <a:srgbClr val="0C53A3"/>
                </a:solidFill>
                <a:latin typeface="Arial" charset="0"/>
              </a:defRPr>
            </a:lvl3pPr>
            <a:lvl4pPr algn="l" rtl="0" eaLnBrk="0" fontAlgn="base" hangingPunct="0">
              <a:lnSpc>
                <a:spcPct val="95000"/>
              </a:lnSpc>
              <a:spcBef>
                <a:spcPct val="0"/>
              </a:spcBef>
              <a:spcAft>
                <a:spcPct val="0"/>
              </a:spcAft>
              <a:defRPr sz="2400" b="1">
                <a:solidFill>
                  <a:srgbClr val="0C53A3"/>
                </a:solidFill>
                <a:latin typeface="Arial" charset="0"/>
              </a:defRPr>
            </a:lvl4pPr>
            <a:lvl5pPr algn="l" rtl="0" eaLnBrk="0" fontAlgn="base" hangingPunct="0">
              <a:lnSpc>
                <a:spcPct val="95000"/>
              </a:lnSpc>
              <a:spcBef>
                <a:spcPct val="0"/>
              </a:spcBef>
              <a:spcAft>
                <a:spcPct val="0"/>
              </a:spcAft>
              <a:defRPr sz="2400" b="1">
                <a:solidFill>
                  <a:srgbClr val="0C53A3"/>
                </a:solidFill>
                <a:latin typeface="Arial" charset="0"/>
              </a:defRPr>
            </a:lvl5pPr>
            <a:lvl6pPr marL="457200" algn="l" rtl="0" fontAlgn="base">
              <a:lnSpc>
                <a:spcPct val="95000"/>
              </a:lnSpc>
              <a:spcBef>
                <a:spcPct val="0"/>
              </a:spcBef>
              <a:spcAft>
                <a:spcPct val="0"/>
              </a:spcAft>
              <a:defRPr sz="2400" b="1">
                <a:solidFill>
                  <a:srgbClr val="0C53A3"/>
                </a:solidFill>
                <a:latin typeface="Arial" charset="0"/>
              </a:defRPr>
            </a:lvl6pPr>
            <a:lvl7pPr marL="914400" algn="l" rtl="0" fontAlgn="base">
              <a:lnSpc>
                <a:spcPct val="95000"/>
              </a:lnSpc>
              <a:spcBef>
                <a:spcPct val="0"/>
              </a:spcBef>
              <a:spcAft>
                <a:spcPct val="0"/>
              </a:spcAft>
              <a:defRPr sz="2400" b="1">
                <a:solidFill>
                  <a:srgbClr val="0C53A3"/>
                </a:solidFill>
                <a:latin typeface="Arial" charset="0"/>
              </a:defRPr>
            </a:lvl7pPr>
            <a:lvl8pPr marL="1371600" algn="l" rtl="0" fontAlgn="base">
              <a:lnSpc>
                <a:spcPct val="95000"/>
              </a:lnSpc>
              <a:spcBef>
                <a:spcPct val="0"/>
              </a:spcBef>
              <a:spcAft>
                <a:spcPct val="0"/>
              </a:spcAft>
              <a:defRPr sz="2400" b="1">
                <a:solidFill>
                  <a:srgbClr val="0C53A3"/>
                </a:solidFill>
                <a:latin typeface="Arial" charset="0"/>
              </a:defRPr>
            </a:lvl8pPr>
            <a:lvl9pPr marL="1828800" algn="l" rtl="0" fontAlgn="base">
              <a:lnSpc>
                <a:spcPct val="95000"/>
              </a:lnSpc>
              <a:spcBef>
                <a:spcPct val="0"/>
              </a:spcBef>
              <a:spcAft>
                <a:spcPct val="0"/>
              </a:spcAft>
              <a:defRPr sz="2400" b="1">
                <a:solidFill>
                  <a:srgbClr val="0C53A3"/>
                </a:solidFill>
                <a:latin typeface="Arial" charset="0"/>
              </a:defRPr>
            </a:lvl9pPr>
          </a:lstStyle>
          <a:p>
            <a:pPr algn="ctr" eaLnBrk="1" hangingPunct="1">
              <a:defRPr/>
            </a:pPr>
            <a:r>
              <a:rPr lang="de-DE" altLang="de-DE" sz="5400" i="1">
                <a:solidFill>
                  <a:srgbClr val="003399"/>
                </a:solidFill>
                <a:cs typeface="Times New Roman" panose="02020603050405020304" pitchFamily="18" charset="0"/>
              </a:rPr>
              <a:t>Responsive Webdesign</a:t>
            </a:r>
            <a:endParaRPr lang="de-DE" altLang="de-DE" sz="5400" i="1" kern="0">
              <a:solidFill>
                <a:srgbClr val="003399"/>
              </a:solidFill>
              <a:cs typeface="Times New Roman" pitchFamily="18" charset="0"/>
            </a:endParaRPr>
          </a:p>
        </p:txBody>
      </p:sp>
      <p:pic>
        <p:nvPicPr>
          <p:cNvPr id="2" name="Grafik 1">
            <a:extLst>
              <a:ext uri="{FF2B5EF4-FFF2-40B4-BE49-F238E27FC236}">
                <a16:creationId xmlns:a16="http://schemas.microsoft.com/office/drawing/2014/main" id="{AF352703-B77C-ABD2-D7A8-7C72D52AC072}"/>
              </a:ext>
            </a:extLst>
          </p:cNvPr>
          <p:cNvPicPr>
            <a:picLocks noChangeAspect="1"/>
          </p:cNvPicPr>
          <p:nvPr/>
        </p:nvPicPr>
        <p:blipFill>
          <a:blip r:embed="rId3"/>
          <a:stretch>
            <a:fillRect/>
          </a:stretch>
        </p:blipFill>
        <p:spPr>
          <a:xfrm>
            <a:off x="3131840" y="332656"/>
            <a:ext cx="2309274" cy="2152713"/>
          </a:xfrm>
          <a:prstGeom prst="rect">
            <a:avLst/>
          </a:prstGeom>
        </p:spPr>
      </p:pic>
      <p:pic>
        <p:nvPicPr>
          <p:cNvPr id="3" name="Grafik 2">
            <a:extLst>
              <a:ext uri="{FF2B5EF4-FFF2-40B4-BE49-F238E27FC236}">
                <a16:creationId xmlns:a16="http://schemas.microsoft.com/office/drawing/2014/main" id="{5F5526F0-BF05-830A-5DD2-1C0C3EFA5047}"/>
              </a:ext>
            </a:extLst>
          </p:cNvPr>
          <p:cNvPicPr>
            <a:picLocks noChangeAspect="1"/>
          </p:cNvPicPr>
          <p:nvPr/>
        </p:nvPicPr>
        <p:blipFill>
          <a:blip r:embed="rId4"/>
          <a:stretch>
            <a:fillRect/>
          </a:stretch>
        </p:blipFill>
        <p:spPr>
          <a:xfrm>
            <a:off x="5774634" y="334461"/>
            <a:ext cx="741582" cy="2150909"/>
          </a:xfrm>
          <a:prstGeom prst="rect">
            <a:avLst/>
          </a:prstGeom>
        </p:spPr>
      </p:pic>
      <p:sp>
        <p:nvSpPr>
          <p:cNvPr id="6" name="Textfeld 5">
            <a:extLst>
              <a:ext uri="{FF2B5EF4-FFF2-40B4-BE49-F238E27FC236}">
                <a16:creationId xmlns:a16="http://schemas.microsoft.com/office/drawing/2014/main" id="{54733D32-0018-6F48-7DCC-52DF80136D88}"/>
              </a:ext>
            </a:extLst>
          </p:cNvPr>
          <p:cNvSpPr txBox="1"/>
          <p:nvPr/>
        </p:nvSpPr>
        <p:spPr>
          <a:xfrm>
            <a:off x="1230758" y="6289575"/>
            <a:ext cx="7085658" cy="307777"/>
          </a:xfrm>
          <a:prstGeom prst="rect">
            <a:avLst/>
          </a:prstGeom>
          <a:noFill/>
        </p:spPr>
        <p:txBody>
          <a:bodyPr wrap="none" rtlCol="0">
            <a:spAutoFit/>
          </a:bodyPr>
          <a:lstStyle/>
          <a:p>
            <a:r>
              <a:rPr lang="en-US" sz="1400">
                <a:solidFill>
                  <a:schemeClr val="accent2"/>
                </a:solidFill>
                <a:hlinkClick r:id="rId5">
                  <a:extLst>
                    <a:ext uri="{A12FA001-AC4F-418D-AE19-62706E023703}">
                      <ahyp:hlinkClr xmlns:ahyp="http://schemas.microsoft.com/office/drawing/2018/hyperlinkcolor" val="tx"/>
                    </a:ext>
                  </a:extLst>
                </a:hlinkClick>
              </a:rPr>
              <a:t>https://courses.kevinpowell.co/view/courses/conquering-responsive-layouts</a:t>
            </a:r>
            <a:endParaRPr lang="de-DE" sz="1400">
              <a:solidFill>
                <a:schemeClr val="accen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fik 20">
            <a:extLst>
              <a:ext uri="{FF2B5EF4-FFF2-40B4-BE49-F238E27FC236}">
                <a16:creationId xmlns:a16="http://schemas.microsoft.com/office/drawing/2014/main" id="{CB857B36-BB59-9C34-246E-4220F666D689}"/>
              </a:ext>
            </a:extLst>
          </p:cNvPr>
          <p:cNvPicPr>
            <a:picLocks noChangeAspect="1"/>
          </p:cNvPicPr>
          <p:nvPr/>
        </p:nvPicPr>
        <p:blipFill>
          <a:blip r:embed="rId3"/>
          <a:stretch>
            <a:fillRect/>
          </a:stretch>
        </p:blipFill>
        <p:spPr>
          <a:xfrm>
            <a:off x="502817" y="1412776"/>
            <a:ext cx="8532440" cy="3187945"/>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Schriftart nutzen</a:t>
            </a:r>
          </a:p>
        </p:txBody>
      </p:sp>
      <p:sp>
        <p:nvSpPr>
          <p:cNvPr id="16" name="Rechteck 15">
            <a:extLst>
              <a:ext uri="{FF2B5EF4-FFF2-40B4-BE49-F238E27FC236}">
                <a16:creationId xmlns:a16="http://schemas.microsoft.com/office/drawing/2014/main" id="{EBCB1D70-529B-DC0E-2A21-FF0360DF12EF}"/>
              </a:ext>
            </a:extLst>
          </p:cNvPr>
          <p:cNvSpPr/>
          <p:nvPr/>
        </p:nvSpPr>
        <p:spPr bwMode="auto">
          <a:xfrm>
            <a:off x="755575" y="2108718"/>
            <a:ext cx="8295119" cy="544090"/>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17" name="Rechteck 16">
            <a:extLst>
              <a:ext uri="{FF2B5EF4-FFF2-40B4-BE49-F238E27FC236}">
                <a16:creationId xmlns:a16="http://schemas.microsoft.com/office/drawing/2014/main" id="{50240FB8-BB7A-7497-3F9E-10E7F3782514}"/>
              </a:ext>
            </a:extLst>
          </p:cNvPr>
          <p:cNvSpPr/>
          <p:nvPr/>
        </p:nvSpPr>
        <p:spPr bwMode="auto">
          <a:xfrm>
            <a:off x="989247" y="3573016"/>
            <a:ext cx="2430625" cy="1027705"/>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pic>
        <p:nvPicPr>
          <p:cNvPr id="19" name="Grafik 18">
            <a:extLst>
              <a:ext uri="{FF2B5EF4-FFF2-40B4-BE49-F238E27FC236}">
                <a16:creationId xmlns:a16="http://schemas.microsoft.com/office/drawing/2014/main" id="{3FA7D907-FB99-87CF-D046-33D71491F1C4}"/>
              </a:ext>
            </a:extLst>
          </p:cNvPr>
          <p:cNvPicPr>
            <a:picLocks noChangeAspect="1"/>
          </p:cNvPicPr>
          <p:nvPr/>
        </p:nvPicPr>
        <p:blipFill>
          <a:blip r:embed="rId4"/>
          <a:stretch>
            <a:fillRect/>
          </a:stretch>
        </p:blipFill>
        <p:spPr>
          <a:xfrm>
            <a:off x="3707903" y="2762168"/>
            <a:ext cx="5307475" cy="4095831"/>
          </a:xfrm>
          <a:prstGeom prst="rect">
            <a:avLst/>
          </a:prstGeom>
        </p:spPr>
      </p:pic>
    </p:spTree>
    <p:extLst>
      <p:ext uri="{BB962C8B-B14F-4D97-AF65-F5344CB8AC3E}">
        <p14:creationId xmlns:p14="http://schemas.microsoft.com/office/powerpoint/2010/main" val="46143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Absätze formatieren</a:t>
            </a:r>
          </a:p>
        </p:txBody>
      </p:sp>
      <p:pic>
        <p:nvPicPr>
          <p:cNvPr id="18" name="Grafik 17">
            <a:extLst>
              <a:ext uri="{FF2B5EF4-FFF2-40B4-BE49-F238E27FC236}">
                <a16:creationId xmlns:a16="http://schemas.microsoft.com/office/drawing/2014/main" id="{5BA1078B-73D6-B35E-D601-ABD08754B235}"/>
              </a:ext>
            </a:extLst>
          </p:cNvPr>
          <p:cNvPicPr>
            <a:picLocks noChangeAspect="1"/>
          </p:cNvPicPr>
          <p:nvPr/>
        </p:nvPicPr>
        <p:blipFill>
          <a:blip r:embed="rId3"/>
          <a:stretch>
            <a:fillRect/>
          </a:stretch>
        </p:blipFill>
        <p:spPr>
          <a:xfrm>
            <a:off x="418520" y="1700808"/>
            <a:ext cx="4153480" cy="4420217"/>
          </a:xfrm>
          <a:prstGeom prst="rect">
            <a:avLst/>
          </a:prstGeom>
        </p:spPr>
      </p:pic>
      <p:pic>
        <p:nvPicPr>
          <p:cNvPr id="20" name="Grafik 19">
            <a:extLst>
              <a:ext uri="{FF2B5EF4-FFF2-40B4-BE49-F238E27FC236}">
                <a16:creationId xmlns:a16="http://schemas.microsoft.com/office/drawing/2014/main" id="{BEAD4930-AF9B-B2EC-7831-A307F0FB7B09}"/>
              </a:ext>
            </a:extLst>
          </p:cNvPr>
          <p:cNvPicPr>
            <a:picLocks noChangeAspect="1"/>
          </p:cNvPicPr>
          <p:nvPr/>
        </p:nvPicPr>
        <p:blipFill>
          <a:blip r:embed="rId4"/>
          <a:stretch>
            <a:fillRect/>
          </a:stretch>
        </p:blipFill>
        <p:spPr>
          <a:xfrm>
            <a:off x="3419872" y="1352623"/>
            <a:ext cx="4153480" cy="3871888"/>
          </a:xfrm>
          <a:prstGeom prst="rect">
            <a:avLst/>
          </a:prstGeom>
        </p:spPr>
      </p:pic>
      <p:pic>
        <p:nvPicPr>
          <p:cNvPr id="22" name="Grafik 21">
            <a:extLst>
              <a:ext uri="{FF2B5EF4-FFF2-40B4-BE49-F238E27FC236}">
                <a16:creationId xmlns:a16="http://schemas.microsoft.com/office/drawing/2014/main" id="{7227B495-BCE2-6B36-0EA6-49B3CC32A652}"/>
              </a:ext>
            </a:extLst>
          </p:cNvPr>
          <p:cNvPicPr>
            <a:picLocks noChangeAspect="1"/>
          </p:cNvPicPr>
          <p:nvPr/>
        </p:nvPicPr>
        <p:blipFill>
          <a:blip r:embed="rId5"/>
          <a:stretch>
            <a:fillRect/>
          </a:stretch>
        </p:blipFill>
        <p:spPr>
          <a:xfrm>
            <a:off x="7657784" y="1355868"/>
            <a:ext cx="1333815" cy="3868643"/>
          </a:xfrm>
          <a:prstGeom prst="rect">
            <a:avLst/>
          </a:prstGeom>
        </p:spPr>
      </p:pic>
    </p:spTree>
    <p:extLst>
      <p:ext uri="{BB962C8B-B14F-4D97-AF65-F5344CB8AC3E}">
        <p14:creationId xmlns:p14="http://schemas.microsoft.com/office/powerpoint/2010/main" val="119797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 </a:t>
            </a:r>
            <a:br>
              <a:rPr lang="de-DE"/>
            </a:br>
            <a:r>
              <a:rPr lang="de-DE"/>
              <a:t>Zusammenfassung: Formatierungen</a:t>
            </a:r>
          </a:p>
        </p:txBody>
      </p:sp>
      <p:pic>
        <p:nvPicPr>
          <p:cNvPr id="5" name="Grafik 4">
            <a:extLst>
              <a:ext uri="{FF2B5EF4-FFF2-40B4-BE49-F238E27FC236}">
                <a16:creationId xmlns:a16="http://schemas.microsoft.com/office/drawing/2014/main" id="{F5DBCC3E-0C4E-1034-3F3E-D98B63ABEE40}"/>
              </a:ext>
            </a:extLst>
          </p:cNvPr>
          <p:cNvPicPr>
            <a:picLocks noChangeAspect="1"/>
          </p:cNvPicPr>
          <p:nvPr/>
        </p:nvPicPr>
        <p:blipFill>
          <a:blip r:embed="rId3"/>
          <a:stretch>
            <a:fillRect/>
          </a:stretch>
        </p:blipFill>
        <p:spPr>
          <a:xfrm>
            <a:off x="899592" y="1556792"/>
            <a:ext cx="3353268" cy="4544059"/>
          </a:xfrm>
          <a:prstGeom prst="rect">
            <a:avLst/>
          </a:prstGeom>
        </p:spPr>
      </p:pic>
      <p:pic>
        <p:nvPicPr>
          <p:cNvPr id="6" name="Grafik 5">
            <a:extLst>
              <a:ext uri="{FF2B5EF4-FFF2-40B4-BE49-F238E27FC236}">
                <a16:creationId xmlns:a16="http://schemas.microsoft.com/office/drawing/2014/main" id="{17C732F9-FF62-3AA0-E119-63D8E92D7B30}"/>
              </a:ext>
            </a:extLst>
          </p:cNvPr>
          <p:cNvPicPr>
            <a:picLocks noChangeAspect="1"/>
          </p:cNvPicPr>
          <p:nvPr/>
        </p:nvPicPr>
        <p:blipFill>
          <a:blip r:embed="rId4"/>
          <a:stretch>
            <a:fillRect/>
          </a:stretch>
        </p:blipFill>
        <p:spPr>
          <a:xfrm>
            <a:off x="5105400" y="1685397"/>
            <a:ext cx="3629532" cy="4286848"/>
          </a:xfrm>
          <a:prstGeom prst="rect">
            <a:avLst/>
          </a:prstGeom>
        </p:spPr>
      </p:pic>
    </p:spTree>
    <p:extLst>
      <p:ext uri="{BB962C8B-B14F-4D97-AF65-F5344CB8AC3E}">
        <p14:creationId xmlns:p14="http://schemas.microsoft.com/office/powerpoint/2010/main" val="24259485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 </a:t>
            </a:r>
            <a:br>
              <a:rPr lang="de-DE"/>
            </a:br>
            <a:r>
              <a:rPr lang="de-DE"/>
              <a:t>Zusammenfassung: HTML-Code</a:t>
            </a:r>
          </a:p>
        </p:txBody>
      </p:sp>
      <p:pic>
        <p:nvPicPr>
          <p:cNvPr id="7" name="Grafik 6">
            <a:extLst>
              <a:ext uri="{FF2B5EF4-FFF2-40B4-BE49-F238E27FC236}">
                <a16:creationId xmlns:a16="http://schemas.microsoft.com/office/drawing/2014/main" id="{9075EAE1-D496-F8C8-6AB2-0B49C0B9A240}"/>
              </a:ext>
            </a:extLst>
          </p:cNvPr>
          <p:cNvPicPr>
            <a:picLocks noChangeAspect="1"/>
          </p:cNvPicPr>
          <p:nvPr/>
        </p:nvPicPr>
        <p:blipFill>
          <a:blip r:embed="rId3"/>
          <a:stretch>
            <a:fillRect/>
          </a:stretch>
        </p:blipFill>
        <p:spPr>
          <a:xfrm>
            <a:off x="1047258" y="1628800"/>
            <a:ext cx="7049484" cy="4667901"/>
          </a:xfrm>
          <a:prstGeom prst="rect">
            <a:avLst/>
          </a:prstGeom>
        </p:spPr>
      </p:pic>
    </p:spTree>
    <p:extLst>
      <p:ext uri="{BB962C8B-B14F-4D97-AF65-F5344CB8AC3E}">
        <p14:creationId xmlns:p14="http://schemas.microsoft.com/office/powerpoint/2010/main" val="2667859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Challenge 1.1</a:t>
            </a:r>
          </a:p>
        </p:txBody>
      </p:sp>
      <p:pic>
        <p:nvPicPr>
          <p:cNvPr id="4" name="Grafik 3">
            <a:extLst>
              <a:ext uri="{FF2B5EF4-FFF2-40B4-BE49-F238E27FC236}">
                <a16:creationId xmlns:a16="http://schemas.microsoft.com/office/drawing/2014/main" id="{894E1AFD-23A5-D5AA-262A-84CACD75CA85}"/>
              </a:ext>
            </a:extLst>
          </p:cNvPr>
          <p:cNvPicPr>
            <a:picLocks noChangeAspect="1"/>
          </p:cNvPicPr>
          <p:nvPr/>
        </p:nvPicPr>
        <p:blipFill>
          <a:blip r:embed="rId3"/>
          <a:stretch>
            <a:fillRect/>
          </a:stretch>
        </p:blipFill>
        <p:spPr>
          <a:xfrm>
            <a:off x="2123728" y="1412776"/>
            <a:ext cx="4746860" cy="5301208"/>
          </a:xfrm>
          <a:prstGeom prst="rect">
            <a:avLst/>
          </a:prstGeom>
          <a:ln>
            <a:solidFill>
              <a:srgbClr val="000099"/>
            </a:solidFill>
          </a:ln>
        </p:spPr>
      </p:pic>
      <p:sp>
        <p:nvSpPr>
          <p:cNvPr id="6" name="Rectangle 8">
            <a:extLst>
              <a:ext uri="{FF2B5EF4-FFF2-40B4-BE49-F238E27FC236}">
                <a16:creationId xmlns:a16="http://schemas.microsoft.com/office/drawing/2014/main" id="{404E38C5-52CC-1567-115D-688BE622578F}"/>
              </a:ext>
            </a:extLst>
          </p:cNvPr>
          <p:cNvSpPr>
            <a:spLocks noChangeArrowheads="1"/>
          </p:cNvSpPr>
          <p:nvPr/>
        </p:nvSpPr>
        <p:spPr bwMode="auto">
          <a:xfrm>
            <a:off x="3164452" y="595263"/>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Gesamte Layout: </a:t>
            </a:r>
          </a:p>
          <a:p>
            <a:pPr algn="ctr"/>
            <a:r>
              <a:rPr lang="de-DE" altLang="de-DE" sz="1200" b="1">
                <a:solidFill>
                  <a:srgbClr val="000099"/>
                </a:solidFill>
              </a:rPr>
              <a:t>60% der Browserbreite</a:t>
            </a:r>
          </a:p>
        </p:txBody>
      </p:sp>
      <p:cxnSp>
        <p:nvCxnSpPr>
          <p:cNvPr id="8" name="Gerade Verbindung mit Pfeil 7">
            <a:extLst>
              <a:ext uri="{FF2B5EF4-FFF2-40B4-BE49-F238E27FC236}">
                <a16:creationId xmlns:a16="http://schemas.microsoft.com/office/drawing/2014/main" id="{2749B71D-2A5D-DF17-196C-06DE2CD68C36}"/>
              </a:ext>
            </a:extLst>
          </p:cNvPr>
          <p:cNvCxnSpPr>
            <a:stCxn id="6" idx="2"/>
          </p:cNvCxnSpPr>
          <p:nvPr/>
        </p:nvCxnSpPr>
        <p:spPr bwMode="auto">
          <a:xfrm>
            <a:off x="4497158" y="1315988"/>
            <a:ext cx="0" cy="312812"/>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8">
            <a:extLst>
              <a:ext uri="{FF2B5EF4-FFF2-40B4-BE49-F238E27FC236}">
                <a16:creationId xmlns:a16="http://schemas.microsoft.com/office/drawing/2014/main" id="{10B1E08B-BD57-1CA7-4543-0E3C90CC80B3}"/>
              </a:ext>
            </a:extLst>
          </p:cNvPr>
          <p:cNvSpPr>
            <a:spLocks noChangeArrowheads="1"/>
          </p:cNvSpPr>
          <p:nvPr/>
        </p:nvSpPr>
        <p:spPr bwMode="auto">
          <a:xfrm>
            <a:off x="224745" y="1668858"/>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Breite Inhalt: </a:t>
            </a:r>
            <a:br>
              <a:rPr lang="de-DE" altLang="de-DE" sz="1100" b="1">
                <a:solidFill>
                  <a:srgbClr val="000099"/>
                </a:solidFill>
              </a:rPr>
            </a:br>
            <a:r>
              <a:rPr lang="de-DE" altLang="de-DE" sz="1100" b="1">
                <a:solidFill>
                  <a:srgbClr val="000099"/>
                </a:solidFill>
              </a:rPr>
              <a:t>80% des Layouts,</a:t>
            </a:r>
          </a:p>
          <a:p>
            <a:pPr algn="ctr"/>
            <a:r>
              <a:rPr lang="de-DE" altLang="de-DE" sz="1100" b="1">
                <a:solidFill>
                  <a:srgbClr val="000099"/>
                </a:solidFill>
              </a:rPr>
              <a:t>höchstens 980px</a:t>
            </a:r>
          </a:p>
        </p:txBody>
      </p:sp>
      <p:cxnSp>
        <p:nvCxnSpPr>
          <p:cNvPr id="12" name="Gerade Verbindung mit Pfeil 11">
            <a:extLst>
              <a:ext uri="{FF2B5EF4-FFF2-40B4-BE49-F238E27FC236}">
                <a16:creationId xmlns:a16="http://schemas.microsoft.com/office/drawing/2014/main" id="{B8CF9E2B-CCA3-F59E-474C-A8CDAEB6D783}"/>
              </a:ext>
            </a:extLst>
          </p:cNvPr>
          <p:cNvCxnSpPr>
            <a:stCxn id="11" idx="3"/>
          </p:cNvCxnSpPr>
          <p:nvPr/>
        </p:nvCxnSpPr>
        <p:spPr bwMode="auto">
          <a:xfrm>
            <a:off x="2890157" y="2029221"/>
            <a:ext cx="1607001" cy="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Rectangle 8">
            <a:extLst>
              <a:ext uri="{FF2B5EF4-FFF2-40B4-BE49-F238E27FC236}">
                <a16:creationId xmlns:a16="http://schemas.microsoft.com/office/drawing/2014/main" id="{F67B4203-AE2D-12D2-39C4-D45A26B980F6}"/>
              </a:ext>
            </a:extLst>
          </p:cNvPr>
          <p:cNvSpPr>
            <a:spLocks noChangeArrowheads="1"/>
          </p:cNvSpPr>
          <p:nvPr/>
        </p:nvSpPr>
        <p:spPr bwMode="auto">
          <a:xfrm>
            <a:off x="179512" y="4653136"/>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http://unsplash.it/1200/1000</a:t>
            </a:r>
          </a:p>
        </p:txBody>
      </p:sp>
      <p:cxnSp>
        <p:nvCxnSpPr>
          <p:cNvPr id="18" name="Gerade Verbindung mit Pfeil 17">
            <a:extLst>
              <a:ext uri="{FF2B5EF4-FFF2-40B4-BE49-F238E27FC236}">
                <a16:creationId xmlns:a16="http://schemas.microsoft.com/office/drawing/2014/main" id="{66E50F33-F8E4-F5CB-63A1-1785E0C3D6CA}"/>
              </a:ext>
            </a:extLst>
          </p:cNvPr>
          <p:cNvCxnSpPr/>
          <p:nvPr/>
        </p:nvCxnSpPr>
        <p:spPr bwMode="auto">
          <a:xfrm>
            <a:off x="2844924" y="5013498"/>
            <a:ext cx="1511052" cy="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Rectangle 8">
            <a:extLst>
              <a:ext uri="{FF2B5EF4-FFF2-40B4-BE49-F238E27FC236}">
                <a16:creationId xmlns:a16="http://schemas.microsoft.com/office/drawing/2014/main" id="{7C5E6733-260B-3204-6FBB-B44D8CFCB95F}"/>
              </a:ext>
            </a:extLst>
          </p:cNvPr>
          <p:cNvSpPr>
            <a:spLocks noChangeArrowheads="1"/>
          </p:cNvSpPr>
          <p:nvPr/>
        </p:nvSpPr>
        <p:spPr bwMode="auto">
          <a:xfrm>
            <a:off x="211763" y="2655150"/>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Zentriert,</a:t>
            </a:r>
          </a:p>
          <a:p>
            <a:pPr algn="ctr"/>
            <a:r>
              <a:rPr lang="de-DE" altLang="de-DE" sz="1100" b="1">
                <a:solidFill>
                  <a:srgbClr val="000099"/>
                </a:solidFill>
              </a:rPr>
              <a:t>Schriftart: Playfair Display</a:t>
            </a:r>
          </a:p>
        </p:txBody>
      </p:sp>
      <p:cxnSp>
        <p:nvCxnSpPr>
          <p:cNvPr id="22" name="Gerade Verbindung mit Pfeil 21">
            <a:extLst>
              <a:ext uri="{FF2B5EF4-FFF2-40B4-BE49-F238E27FC236}">
                <a16:creationId xmlns:a16="http://schemas.microsoft.com/office/drawing/2014/main" id="{E97F6242-4B28-72FA-24E4-DE1425073DB0}"/>
              </a:ext>
            </a:extLst>
          </p:cNvPr>
          <p:cNvCxnSpPr/>
          <p:nvPr/>
        </p:nvCxnSpPr>
        <p:spPr bwMode="auto">
          <a:xfrm flipV="1">
            <a:off x="2877175" y="2292796"/>
            <a:ext cx="1334785" cy="722716"/>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Gerade Verbindung mit Pfeil 24">
            <a:extLst>
              <a:ext uri="{FF2B5EF4-FFF2-40B4-BE49-F238E27FC236}">
                <a16:creationId xmlns:a16="http://schemas.microsoft.com/office/drawing/2014/main" id="{8762A0E2-B097-83C0-1881-C46FD3378153}"/>
              </a:ext>
            </a:extLst>
          </p:cNvPr>
          <p:cNvCxnSpPr>
            <a:stCxn id="21" idx="3"/>
          </p:cNvCxnSpPr>
          <p:nvPr/>
        </p:nvCxnSpPr>
        <p:spPr bwMode="auto">
          <a:xfrm>
            <a:off x="2877175" y="3015513"/>
            <a:ext cx="1190769" cy="96787"/>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Rectangle 8">
            <a:extLst>
              <a:ext uri="{FF2B5EF4-FFF2-40B4-BE49-F238E27FC236}">
                <a16:creationId xmlns:a16="http://schemas.microsoft.com/office/drawing/2014/main" id="{D82D86C1-8D14-E77A-38ED-D6D202C964ED}"/>
              </a:ext>
            </a:extLst>
          </p:cNvPr>
          <p:cNvSpPr>
            <a:spLocks noChangeArrowheads="1"/>
          </p:cNvSpPr>
          <p:nvPr/>
        </p:nvSpPr>
        <p:spPr bwMode="auto">
          <a:xfrm>
            <a:off x="179512" y="3598866"/>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Nicht</a:t>
            </a:r>
          </a:p>
          <a:p>
            <a:pPr algn="ctr"/>
            <a:r>
              <a:rPr lang="de-DE" altLang="de-DE" sz="1100" b="1">
                <a:solidFill>
                  <a:srgbClr val="000099"/>
                </a:solidFill>
              </a:rPr>
              <a:t>zentriert</a:t>
            </a:r>
          </a:p>
        </p:txBody>
      </p:sp>
      <p:cxnSp>
        <p:nvCxnSpPr>
          <p:cNvPr id="29" name="Gerade Verbindung mit Pfeil 28">
            <a:extLst>
              <a:ext uri="{FF2B5EF4-FFF2-40B4-BE49-F238E27FC236}">
                <a16:creationId xmlns:a16="http://schemas.microsoft.com/office/drawing/2014/main" id="{28EF332C-5CF1-0BCC-6D93-8B3688659527}"/>
              </a:ext>
            </a:extLst>
          </p:cNvPr>
          <p:cNvCxnSpPr>
            <a:stCxn id="28" idx="3"/>
          </p:cNvCxnSpPr>
          <p:nvPr/>
        </p:nvCxnSpPr>
        <p:spPr bwMode="auto">
          <a:xfrm flipV="1">
            <a:off x="2844924" y="3709419"/>
            <a:ext cx="1360252" cy="24981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Gerade Verbindung mit Pfeil 31">
            <a:extLst>
              <a:ext uri="{FF2B5EF4-FFF2-40B4-BE49-F238E27FC236}">
                <a16:creationId xmlns:a16="http://schemas.microsoft.com/office/drawing/2014/main" id="{FFC1B6C9-64D0-2925-A4C9-999676BF058A}"/>
              </a:ext>
            </a:extLst>
          </p:cNvPr>
          <p:cNvCxnSpPr>
            <a:stCxn id="28" idx="3"/>
          </p:cNvCxnSpPr>
          <p:nvPr/>
        </p:nvCxnSpPr>
        <p:spPr bwMode="auto">
          <a:xfrm>
            <a:off x="2844924" y="3959229"/>
            <a:ext cx="1223020" cy="2303508"/>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6" name="Grafik 35">
            <a:extLst>
              <a:ext uri="{FF2B5EF4-FFF2-40B4-BE49-F238E27FC236}">
                <a16:creationId xmlns:a16="http://schemas.microsoft.com/office/drawing/2014/main" id="{3DBD308D-5F46-A5DA-5264-1107B27CA006}"/>
              </a:ext>
            </a:extLst>
          </p:cNvPr>
          <p:cNvPicPr>
            <a:picLocks noChangeAspect="1"/>
          </p:cNvPicPr>
          <p:nvPr/>
        </p:nvPicPr>
        <p:blipFill>
          <a:blip r:embed="rId4"/>
          <a:stretch>
            <a:fillRect/>
          </a:stretch>
        </p:blipFill>
        <p:spPr>
          <a:xfrm>
            <a:off x="6959727" y="1448638"/>
            <a:ext cx="1463423" cy="394631"/>
          </a:xfrm>
          <a:prstGeom prst="rect">
            <a:avLst/>
          </a:prstGeom>
        </p:spPr>
      </p:pic>
      <p:pic>
        <p:nvPicPr>
          <p:cNvPr id="38" name="Grafik 37">
            <a:extLst>
              <a:ext uri="{FF2B5EF4-FFF2-40B4-BE49-F238E27FC236}">
                <a16:creationId xmlns:a16="http://schemas.microsoft.com/office/drawing/2014/main" id="{51D24A46-2B1D-F36D-0D5B-B66AAD608B6F}"/>
              </a:ext>
            </a:extLst>
          </p:cNvPr>
          <p:cNvPicPr>
            <a:picLocks noChangeAspect="1"/>
          </p:cNvPicPr>
          <p:nvPr/>
        </p:nvPicPr>
        <p:blipFill>
          <a:blip r:embed="rId5"/>
          <a:stretch>
            <a:fillRect/>
          </a:stretch>
        </p:blipFill>
        <p:spPr>
          <a:xfrm>
            <a:off x="6959727" y="1819949"/>
            <a:ext cx="1572714" cy="505515"/>
          </a:xfrm>
          <a:prstGeom prst="rect">
            <a:avLst/>
          </a:prstGeom>
        </p:spPr>
      </p:pic>
      <p:sp>
        <p:nvSpPr>
          <p:cNvPr id="40" name="Textfeld 39">
            <a:extLst>
              <a:ext uri="{FF2B5EF4-FFF2-40B4-BE49-F238E27FC236}">
                <a16:creationId xmlns:a16="http://schemas.microsoft.com/office/drawing/2014/main" id="{3040844E-C06D-D740-7E98-FEF9E1D40854}"/>
              </a:ext>
            </a:extLst>
          </p:cNvPr>
          <p:cNvSpPr txBox="1"/>
          <p:nvPr/>
        </p:nvSpPr>
        <p:spPr>
          <a:xfrm>
            <a:off x="6993314" y="2241354"/>
            <a:ext cx="1505540" cy="707886"/>
          </a:xfrm>
          <a:prstGeom prst="rect">
            <a:avLst/>
          </a:prstGeom>
          <a:noFill/>
        </p:spPr>
        <p:txBody>
          <a:bodyPr wrap="none" rtlCol="0">
            <a:spAutoFit/>
          </a:bodyPr>
          <a:lstStyle/>
          <a:p>
            <a:r>
              <a:rPr lang="de-DE" sz="2000"/>
              <a:t>Schriftart:</a:t>
            </a:r>
          </a:p>
          <a:p>
            <a:r>
              <a:rPr lang="de-DE" sz="2000"/>
              <a:t>Roboto</a:t>
            </a:r>
          </a:p>
        </p:txBody>
      </p:sp>
      <p:pic>
        <p:nvPicPr>
          <p:cNvPr id="42" name="Grafik 41">
            <a:extLst>
              <a:ext uri="{FF2B5EF4-FFF2-40B4-BE49-F238E27FC236}">
                <a16:creationId xmlns:a16="http://schemas.microsoft.com/office/drawing/2014/main" id="{8CA096EF-A3D5-42E8-9CCD-AF0ADF0E9EDB}"/>
              </a:ext>
            </a:extLst>
          </p:cNvPr>
          <p:cNvPicPr>
            <a:picLocks noChangeAspect="1"/>
          </p:cNvPicPr>
          <p:nvPr/>
        </p:nvPicPr>
        <p:blipFill>
          <a:blip r:embed="rId6"/>
          <a:stretch>
            <a:fillRect/>
          </a:stretch>
        </p:blipFill>
        <p:spPr>
          <a:xfrm>
            <a:off x="7476986" y="3226607"/>
            <a:ext cx="1305830" cy="3576289"/>
          </a:xfrm>
          <a:prstGeom prst="rect">
            <a:avLst/>
          </a:prstGeom>
        </p:spPr>
      </p:pic>
      <p:pic>
        <p:nvPicPr>
          <p:cNvPr id="45" name="Picture 3">
            <a:extLst>
              <a:ext uri="{FF2B5EF4-FFF2-40B4-BE49-F238E27FC236}">
                <a16:creationId xmlns:a16="http://schemas.microsoft.com/office/drawing/2014/main" id="{B1A21EDA-A1E6-CA86-18D6-2578BF8386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26611" y="231361"/>
            <a:ext cx="1305830" cy="1006289"/>
          </a:xfrm>
          <a:prstGeom prst="rect">
            <a:avLst/>
          </a:prstGeom>
          <a:noFill/>
          <a:ln>
            <a:noFill/>
          </a:ln>
          <a:effectLst/>
          <a:extLst>
            <a:ext uri="{909E8E84-426E-40DD-AFC4-6F175D3DCCD1}">
              <a14:hiddenFill xmlns:a14="http://schemas.microsoft.com/office/drawing/2010/main">
                <a:solidFill>
                  <a:srgbClr val="FF8265"/>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9648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1" grpId="0" animBg="1"/>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132BFAA2-9934-8FFB-1232-3953C0614A69}"/>
              </a:ext>
            </a:extLst>
          </p:cNvPr>
          <p:cNvPicPr>
            <a:picLocks noChangeAspect="1"/>
          </p:cNvPicPr>
          <p:nvPr/>
        </p:nvPicPr>
        <p:blipFill>
          <a:blip r:embed="rId3"/>
          <a:stretch>
            <a:fillRect/>
          </a:stretch>
        </p:blipFill>
        <p:spPr>
          <a:xfrm>
            <a:off x="1334426" y="2407989"/>
            <a:ext cx="7541947" cy="3826593"/>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Challenge 1.2</a:t>
            </a:r>
          </a:p>
        </p:txBody>
      </p:sp>
      <p:sp>
        <p:nvSpPr>
          <p:cNvPr id="6" name="Rectangle 8">
            <a:extLst>
              <a:ext uri="{FF2B5EF4-FFF2-40B4-BE49-F238E27FC236}">
                <a16:creationId xmlns:a16="http://schemas.microsoft.com/office/drawing/2014/main" id="{404E38C5-52CC-1567-115D-688BE622578F}"/>
              </a:ext>
            </a:extLst>
          </p:cNvPr>
          <p:cNvSpPr>
            <a:spLocks noChangeArrowheads="1"/>
          </p:cNvSpPr>
          <p:nvPr/>
        </p:nvSpPr>
        <p:spPr bwMode="auto">
          <a:xfrm>
            <a:off x="3346748" y="1963415"/>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Gesamte Layout: </a:t>
            </a:r>
          </a:p>
          <a:p>
            <a:pPr algn="ctr"/>
            <a:r>
              <a:rPr lang="de-DE" altLang="de-DE" sz="1200" b="1">
                <a:solidFill>
                  <a:srgbClr val="000099"/>
                </a:solidFill>
              </a:rPr>
              <a:t>60% der Browserbreite</a:t>
            </a:r>
          </a:p>
        </p:txBody>
      </p:sp>
      <p:cxnSp>
        <p:nvCxnSpPr>
          <p:cNvPr id="8" name="Gerade Verbindung mit Pfeil 7">
            <a:extLst>
              <a:ext uri="{FF2B5EF4-FFF2-40B4-BE49-F238E27FC236}">
                <a16:creationId xmlns:a16="http://schemas.microsoft.com/office/drawing/2014/main" id="{2749B71D-2A5D-DF17-196C-06DE2CD68C36}"/>
              </a:ext>
            </a:extLst>
          </p:cNvPr>
          <p:cNvCxnSpPr>
            <a:stCxn id="6" idx="2"/>
          </p:cNvCxnSpPr>
          <p:nvPr/>
        </p:nvCxnSpPr>
        <p:spPr bwMode="auto">
          <a:xfrm>
            <a:off x="4679454" y="2684140"/>
            <a:ext cx="0" cy="312812"/>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8">
            <a:extLst>
              <a:ext uri="{FF2B5EF4-FFF2-40B4-BE49-F238E27FC236}">
                <a16:creationId xmlns:a16="http://schemas.microsoft.com/office/drawing/2014/main" id="{10B1E08B-BD57-1CA7-4543-0E3C90CC80B3}"/>
              </a:ext>
            </a:extLst>
          </p:cNvPr>
          <p:cNvSpPr>
            <a:spLocks noChangeArrowheads="1"/>
          </p:cNvSpPr>
          <p:nvPr/>
        </p:nvSpPr>
        <p:spPr bwMode="auto">
          <a:xfrm>
            <a:off x="2267744" y="6048987"/>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Breite Inhalt: </a:t>
            </a:r>
            <a:br>
              <a:rPr lang="de-DE" altLang="de-DE" sz="1100" b="1">
                <a:solidFill>
                  <a:srgbClr val="000099"/>
                </a:solidFill>
              </a:rPr>
            </a:br>
            <a:r>
              <a:rPr lang="de-DE" altLang="de-DE" sz="1100" b="1">
                <a:solidFill>
                  <a:srgbClr val="000099"/>
                </a:solidFill>
              </a:rPr>
              <a:t>50% des Layouts</a:t>
            </a:r>
          </a:p>
        </p:txBody>
      </p:sp>
      <p:cxnSp>
        <p:nvCxnSpPr>
          <p:cNvPr id="12" name="Gerade Verbindung mit Pfeil 11">
            <a:extLst>
              <a:ext uri="{FF2B5EF4-FFF2-40B4-BE49-F238E27FC236}">
                <a16:creationId xmlns:a16="http://schemas.microsoft.com/office/drawing/2014/main" id="{B8CF9E2B-CCA3-F59E-474C-A8CDAEB6D783}"/>
              </a:ext>
            </a:extLst>
          </p:cNvPr>
          <p:cNvCxnSpPr>
            <a:stCxn id="11" idx="0"/>
          </p:cNvCxnSpPr>
          <p:nvPr/>
        </p:nvCxnSpPr>
        <p:spPr bwMode="auto">
          <a:xfrm flipV="1">
            <a:off x="3600450" y="5661248"/>
            <a:ext cx="0" cy="387739"/>
          </a:xfrm>
          <a:prstGeom prst="straightConnector1">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8" name="Grafik 37">
            <a:extLst>
              <a:ext uri="{FF2B5EF4-FFF2-40B4-BE49-F238E27FC236}">
                <a16:creationId xmlns:a16="http://schemas.microsoft.com/office/drawing/2014/main" id="{51D24A46-2B1D-F36D-0D5B-B66AAD608B6F}"/>
              </a:ext>
            </a:extLst>
          </p:cNvPr>
          <p:cNvPicPr>
            <a:picLocks noChangeAspect="1"/>
          </p:cNvPicPr>
          <p:nvPr/>
        </p:nvPicPr>
        <p:blipFill>
          <a:blip r:embed="rId4"/>
          <a:stretch>
            <a:fillRect/>
          </a:stretch>
        </p:blipFill>
        <p:spPr>
          <a:xfrm>
            <a:off x="7238376" y="1472394"/>
            <a:ext cx="1572714" cy="505515"/>
          </a:xfrm>
          <a:prstGeom prst="rect">
            <a:avLst/>
          </a:prstGeom>
        </p:spPr>
      </p:pic>
      <p:pic>
        <p:nvPicPr>
          <p:cNvPr id="45" name="Picture 3">
            <a:extLst>
              <a:ext uri="{FF2B5EF4-FFF2-40B4-BE49-F238E27FC236}">
                <a16:creationId xmlns:a16="http://schemas.microsoft.com/office/drawing/2014/main" id="{B1A21EDA-A1E6-CA86-18D6-2578BF8386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6611" y="231361"/>
            <a:ext cx="1305830" cy="1006289"/>
          </a:xfrm>
          <a:prstGeom prst="rect">
            <a:avLst/>
          </a:prstGeom>
          <a:noFill/>
          <a:ln>
            <a:noFill/>
          </a:ln>
          <a:effectLst/>
          <a:extLst>
            <a:ext uri="{909E8E84-426E-40DD-AFC4-6F175D3DCCD1}">
              <a14:hiddenFill xmlns:a14="http://schemas.microsoft.com/office/drawing/2010/main">
                <a:solidFill>
                  <a:srgbClr val="FF8265"/>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Grafik 14">
            <a:extLst>
              <a:ext uri="{FF2B5EF4-FFF2-40B4-BE49-F238E27FC236}">
                <a16:creationId xmlns:a16="http://schemas.microsoft.com/office/drawing/2014/main" id="{AEF268BC-FC41-7844-6BD6-D2DF94FF21E2}"/>
              </a:ext>
            </a:extLst>
          </p:cNvPr>
          <p:cNvPicPr>
            <a:picLocks noChangeAspect="1"/>
          </p:cNvPicPr>
          <p:nvPr/>
        </p:nvPicPr>
        <p:blipFill>
          <a:blip r:embed="rId6"/>
          <a:stretch>
            <a:fillRect/>
          </a:stretch>
        </p:blipFill>
        <p:spPr>
          <a:xfrm>
            <a:off x="6557718" y="4157224"/>
            <a:ext cx="2433882" cy="2501759"/>
          </a:xfrm>
          <a:prstGeom prst="rect">
            <a:avLst/>
          </a:prstGeom>
        </p:spPr>
      </p:pic>
    </p:spTree>
    <p:extLst>
      <p:ext uri="{BB962C8B-B14F-4D97-AF65-F5344CB8AC3E}">
        <p14:creationId xmlns:p14="http://schemas.microsoft.com/office/powerpoint/2010/main" val="2384918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2636763"/>
            <a:ext cx="8001000" cy="1584325"/>
          </a:xfrm>
        </p:spPr>
        <p:txBody>
          <a:bodyPr/>
          <a:lstStyle/>
          <a:p>
            <a:pPr algn="ctr" eaLnBrk="1" hangingPunct="1"/>
            <a:r>
              <a:rPr lang="de-DE" altLang="de-DE" sz="5400" i="1">
                <a:solidFill>
                  <a:srgbClr val="003399"/>
                </a:solidFill>
                <a:cs typeface="Times New Roman" panose="02020603050405020304" pitchFamily="18" charset="0"/>
              </a:rPr>
              <a:t>Buttons</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Tree>
    <p:extLst>
      <p:ext uri="{BB962C8B-B14F-4D97-AF65-F5344CB8AC3E}">
        <p14:creationId xmlns:p14="http://schemas.microsoft.com/office/powerpoint/2010/main" val="1175962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Buttons</a:t>
            </a:r>
          </a:p>
        </p:txBody>
      </p:sp>
      <p:pic>
        <p:nvPicPr>
          <p:cNvPr id="8" name="Grafik 7">
            <a:extLst>
              <a:ext uri="{FF2B5EF4-FFF2-40B4-BE49-F238E27FC236}">
                <a16:creationId xmlns:a16="http://schemas.microsoft.com/office/drawing/2014/main" id="{49B646ED-5777-AD52-39F3-E5120D75576A}"/>
              </a:ext>
            </a:extLst>
          </p:cNvPr>
          <p:cNvPicPr>
            <a:picLocks noChangeAspect="1"/>
          </p:cNvPicPr>
          <p:nvPr/>
        </p:nvPicPr>
        <p:blipFill>
          <a:blip r:embed="rId3"/>
          <a:stretch>
            <a:fillRect/>
          </a:stretch>
        </p:blipFill>
        <p:spPr>
          <a:xfrm>
            <a:off x="1219200" y="1340768"/>
            <a:ext cx="7380312" cy="5408715"/>
          </a:xfrm>
          <a:prstGeom prst="rect">
            <a:avLst/>
          </a:prstGeom>
        </p:spPr>
      </p:pic>
    </p:spTree>
    <p:extLst>
      <p:ext uri="{BB962C8B-B14F-4D97-AF65-F5344CB8AC3E}">
        <p14:creationId xmlns:p14="http://schemas.microsoft.com/office/powerpoint/2010/main" val="1066767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2636763"/>
            <a:ext cx="8001000" cy="1584325"/>
          </a:xfrm>
        </p:spPr>
        <p:txBody>
          <a:bodyPr/>
          <a:lstStyle/>
          <a:p>
            <a:pPr algn="ctr" eaLnBrk="1" hangingPunct="1"/>
            <a:r>
              <a:rPr lang="de-DE" altLang="de-DE" sz="5400" i="1">
                <a:solidFill>
                  <a:srgbClr val="003399"/>
                </a:solidFill>
                <a:cs typeface="Times New Roman" panose="02020603050405020304" pitchFamily="18" charset="0"/>
              </a:rPr>
              <a:t>Flexbox</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Tree>
    <p:extLst>
      <p:ext uri="{BB962C8B-B14F-4D97-AF65-F5344CB8AC3E}">
        <p14:creationId xmlns:p14="http://schemas.microsoft.com/office/powerpoint/2010/main" val="22401920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Layout</a:t>
            </a:r>
          </a:p>
        </p:txBody>
      </p:sp>
      <p:pic>
        <p:nvPicPr>
          <p:cNvPr id="3" name="Grafik 2">
            <a:extLst>
              <a:ext uri="{FF2B5EF4-FFF2-40B4-BE49-F238E27FC236}">
                <a16:creationId xmlns:a16="http://schemas.microsoft.com/office/drawing/2014/main" id="{C69762F5-17B2-B830-32C9-160626584E53}"/>
              </a:ext>
            </a:extLst>
          </p:cNvPr>
          <p:cNvPicPr>
            <a:picLocks noChangeAspect="1"/>
          </p:cNvPicPr>
          <p:nvPr/>
        </p:nvPicPr>
        <p:blipFill>
          <a:blip r:embed="rId3"/>
          <a:stretch>
            <a:fillRect/>
          </a:stretch>
        </p:blipFill>
        <p:spPr>
          <a:xfrm>
            <a:off x="2998275" y="1628800"/>
            <a:ext cx="5024122" cy="4712214"/>
          </a:xfrm>
          <a:prstGeom prst="rect">
            <a:avLst/>
          </a:prstGeom>
        </p:spPr>
      </p:pic>
      <p:sp>
        <p:nvSpPr>
          <p:cNvPr id="4" name="Rectangle 8">
            <a:extLst>
              <a:ext uri="{FF2B5EF4-FFF2-40B4-BE49-F238E27FC236}">
                <a16:creationId xmlns:a16="http://schemas.microsoft.com/office/drawing/2014/main" id="{BC1E0C88-A599-E61D-4F54-8E508E653FFD}"/>
              </a:ext>
            </a:extLst>
          </p:cNvPr>
          <p:cNvSpPr>
            <a:spLocks noChangeArrowheads="1"/>
          </p:cNvSpPr>
          <p:nvPr/>
        </p:nvSpPr>
        <p:spPr bwMode="auto">
          <a:xfrm>
            <a:off x="3994820" y="1243335"/>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Gesamte Layout: </a:t>
            </a:r>
          </a:p>
          <a:p>
            <a:pPr algn="ctr"/>
            <a:r>
              <a:rPr lang="de-DE" altLang="de-DE" sz="1200" b="1">
                <a:solidFill>
                  <a:srgbClr val="000099"/>
                </a:solidFill>
              </a:rPr>
              <a:t>80% der Browserbreite</a:t>
            </a:r>
          </a:p>
        </p:txBody>
      </p:sp>
      <p:cxnSp>
        <p:nvCxnSpPr>
          <p:cNvPr id="5" name="Gerade Verbindung mit Pfeil 4">
            <a:extLst>
              <a:ext uri="{FF2B5EF4-FFF2-40B4-BE49-F238E27FC236}">
                <a16:creationId xmlns:a16="http://schemas.microsoft.com/office/drawing/2014/main" id="{08F7010F-84EE-9CC2-AAD0-08E612D4807B}"/>
              </a:ext>
            </a:extLst>
          </p:cNvPr>
          <p:cNvCxnSpPr>
            <a:stCxn id="4" idx="2"/>
          </p:cNvCxnSpPr>
          <p:nvPr/>
        </p:nvCxnSpPr>
        <p:spPr bwMode="auto">
          <a:xfrm>
            <a:off x="5327526" y="1964060"/>
            <a:ext cx="0" cy="312812"/>
          </a:xfrm>
          <a:prstGeom prst="straightConnector1">
            <a:avLst/>
          </a:prstGeom>
          <a:noFill/>
          <a:ln w="38100">
            <a:solidFill>
              <a:srgbClr val="FFFF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Rectangle 8">
            <a:extLst>
              <a:ext uri="{FF2B5EF4-FFF2-40B4-BE49-F238E27FC236}">
                <a16:creationId xmlns:a16="http://schemas.microsoft.com/office/drawing/2014/main" id="{D08C302D-5CFD-3A4B-B065-29A0C5B36D59}"/>
              </a:ext>
            </a:extLst>
          </p:cNvPr>
          <p:cNvSpPr>
            <a:spLocks noChangeArrowheads="1"/>
          </p:cNvSpPr>
          <p:nvPr/>
        </p:nvSpPr>
        <p:spPr bwMode="auto">
          <a:xfrm>
            <a:off x="179512" y="2924944"/>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Header</a:t>
            </a:r>
          </a:p>
          <a:p>
            <a:pPr algn="ctr"/>
            <a:r>
              <a:rPr lang="de-DE" altLang="de-DE" sz="1100" b="1">
                <a:solidFill>
                  <a:srgbClr val="000099"/>
                </a:solidFill>
              </a:rPr>
              <a:t>Breite Inhalt: </a:t>
            </a:r>
            <a:br>
              <a:rPr lang="de-DE" altLang="de-DE" sz="1100" b="1">
                <a:solidFill>
                  <a:srgbClr val="000099"/>
                </a:solidFill>
              </a:rPr>
            </a:br>
            <a:r>
              <a:rPr lang="de-DE" altLang="de-DE" sz="1100" b="1">
                <a:solidFill>
                  <a:srgbClr val="000099"/>
                </a:solidFill>
              </a:rPr>
              <a:t>50% des Layouts,</a:t>
            </a:r>
          </a:p>
          <a:p>
            <a:pPr algn="ctr"/>
            <a:r>
              <a:rPr lang="de-DE" altLang="de-DE" sz="1100" b="1">
                <a:solidFill>
                  <a:srgbClr val="000099"/>
                </a:solidFill>
              </a:rPr>
              <a:t>Zweite Hälfte leer</a:t>
            </a:r>
          </a:p>
        </p:txBody>
      </p:sp>
      <p:cxnSp>
        <p:nvCxnSpPr>
          <p:cNvPr id="7" name="Gerade Verbindung mit Pfeil 6">
            <a:extLst>
              <a:ext uri="{FF2B5EF4-FFF2-40B4-BE49-F238E27FC236}">
                <a16:creationId xmlns:a16="http://schemas.microsoft.com/office/drawing/2014/main" id="{3A2809D0-A5E8-D5E3-490F-EADFC5BBC892}"/>
              </a:ext>
            </a:extLst>
          </p:cNvPr>
          <p:cNvCxnSpPr>
            <a:stCxn id="6" idx="3"/>
          </p:cNvCxnSpPr>
          <p:nvPr/>
        </p:nvCxnSpPr>
        <p:spPr bwMode="auto">
          <a:xfrm flipV="1">
            <a:off x="2844924" y="3068960"/>
            <a:ext cx="1583060" cy="216347"/>
          </a:xfrm>
          <a:prstGeom prst="straightConnector1">
            <a:avLst/>
          </a:prstGeom>
          <a:noFill/>
          <a:ln w="38100">
            <a:solidFill>
              <a:srgbClr val="FFFF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Rectangle 8">
            <a:extLst>
              <a:ext uri="{FF2B5EF4-FFF2-40B4-BE49-F238E27FC236}">
                <a16:creationId xmlns:a16="http://schemas.microsoft.com/office/drawing/2014/main" id="{702F6271-5B4B-6382-5722-737C8B7F3DAA}"/>
              </a:ext>
            </a:extLst>
          </p:cNvPr>
          <p:cNvSpPr>
            <a:spLocks noChangeArrowheads="1"/>
          </p:cNvSpPr>
          <p:nvPr/>
        </p:nvSpPr>
        <p:spPr bwMode="auto">
          <a:xfrm>
            <a:off x="179512" y="5228555"/>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Section</a:t>
            </a:r>
          </a:p>
          <a:p>
            <a:pPr algn="ctr"/>
            <a:r>
              <a:rPr lang="de-DE" altLang="de-DE" sz="1100" b="1">
                <a:solidFill>
                  <a:srgbClr val="000099"/>
                </a:solidFill>
              </a:rPr>
              <a:t>Breite Inhalt: </a:t>
            </a:r>
            <a:br>
              <a:rPr lang="de-DE" altLang="de-DE" sz="1100" b="1">
                <a:solidFill>
                  <a:srgbClr val="000099"/>
                </a:solidFill>
              </a:rPr>
            </a:br>
            <a:r>
              <a:rPr lang="de-DE" altLang="de-DE" sz="1100" b="1">
                <a:solidFill>
                  <a:srgbClr val="000099"/>
                </a:solidFill>
              </a:rPr>
              <a:t>100% des Layouts</a:t>
            </a:r>
            <a:br>
              <a:rPr lang="de-DE" altLang="de-DE" sz="1100" b="1">
                <a:solidFill>
                  <a:srgbClr val="000099"/>
                </a:solidFill>
              </a:rPr>
            </a:br>
            <a:r>
              <a:rPr lang="de-DE" altLang="de-DE" sz="1100" b="1">
                <a:solidFill>
                  <a:srgbClr val="000099"/>
                </a:solidFill>
              </a:rPr>
              <a:t>3 Spalten, gleiche Breite</a:t>
            </a:r>
          </a:p>
        </p:txBody>
      </p:sp>
      <p:cxnSp>
        <p:nvCxnSpPr>
          <p:cNvPr id="10" name="Gerade Verbindung mit Pfeil 9">
            <a:extLst>
              <a:ext uri="{FF2B5EF4-FFF2-40B4-BE49-F238E27FC236}">
                <a16:creationId xmlns:a16="http://schemas.microsoft.com/office/drawing/2014/main" id="{E2A000DC-2D70-4715-707C-C83C821F8AFF}"/>
              </a:ext>
            </a:extLst>
          </p:cNvPr>
          <p:cNvCxnSpPr>
            <a:stCxn id="9" idx="3"/>
          </p:cNvCxnSpPr>
          <p:nvPr/>
        </p:nvCxnSpPr>
        <p:spPr bwMode="auto">
          <a:xfrm>
            <a:off x="2844924" y="5588918"/>
            <a:ext cx="502940" cy="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01023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131775"/>
            <a:ext cx="8001000" cy="1584325"/>
          </a:xfrm>
        </p:spPr>
        <p:txBody>
          <a:bodyPr/>
          <a:lstStyle/>
          <a:p>
            <a:pPr algn="ctr" eaLnBrk="1" hangingPunct="1"/>
            <a:r>
              <a:rPr lang="de-DE" altLang="de-DE" sz="5400" i="1">
                <a:solidFill>
                  <a:srgbClr val="003399"/>
                </a:solidFill>
                <a:cs typeface="Times New Roman" panose="02020603050405020304" pitchFamily="18" charset="0"/>
              </a:rPr>
              <a:t>Erste Webseite</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pic>
        <p:nvPicPr>
          <p:cNvPr id="4" name="Grafik 3">
            <a:extLst>
              <a:ext uri="{FF2B5EF4-FFF2-40B4-BE49-F238E27FC236}">
                <a16:creationId xmlns:a16="http://schemas.microsoft.com/office/drawing/2014/main" id="{D9B59E5E-4D59-F708-3F98-70F5EFEC51A8}"/>
              </a:ext>
            </a:extLst>
          </p:cNvPr>
          <p:cNvPicPr>
            <a:picLocks noChangeAspect="1"/>
          </p:cNvPicPr>
          <p:nvPr/>
        </p:nvPicPr>
        <p:blipFill>
          <a:blip r:embed="rId4"/>
          <a:stretch>
            <a:fillRect/>
          </a:stretch>
        </p:blipFill>
        <p:spPr>
          <a:xfrm>
            <a:off x="611560" y="1340768"/>
            <a:ext cx="5889201" cy="5489933"/>
          </a:xfrm>
          <a:prstGeom prst="rect">
            <a:avLst/>
          </a:prstGeom>
        </p:spPr>
      </p:pic>
      <p:pic>
        <p:nvPicPr>
          <p:cNvPr id="5" name="Grafik 4">
            <a:extLst>
              <a:ext uri="{FF2B5EF4-FFF2-40B4-BE49-F238E27FC236}">
                <a16:creationId xmlns:a16="http://schemas.microsoft.com/office/drawing/2014/main" id="{C49D6D56-BD5D-ACC6-092B-BFD7E84C32B4}"/>
              </a:ext>
            </a:extLst>
          </p:cNvPr>
          <p:cNvPicPr>
            <a:picLocks noChangeAspect="1"/>
          </p:cNvPicPr>
          <p:nvPr/>
        </p:nvPicPr>
        <p:blipFill>
          <a:blip r:embed="rId5"/>
          <a:stretch>
            <a:fillRect/>
          </a:stretch>
        </p:blipFill>
        <p:spPr>
          <a:xfrm>
            <a:off x="6660232" y="1340768"/>
            <a:ext cx="1895775" cy="54985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Layout Header</a:t>
            </a:r>
          </a:p>
        </p:txBody>
      </p:sp>
      <p:pic>
        <p:nvPicPr>
          <p:cNvPr id="12" name="Grafik 11">
            <a:extLst>
              <a:ext uri="{FF2B5EF4-FFF2-40B4-BE49-F238E27FC236}">
                <a16:creationId xmlns:a16="http://schemas.microsoft.com/office/drawing/2014/main" id="{95313B95-4BE6-285F-818C-E3EC58055DCD}"/>
              </a:ext>
            </a:extLst>
          </p:cNvPr>
          <p:cNvPicPr>
            <a:picLocks noChangeAspect="1"/>
          </p:cNvPicPr>
          <p:nvPr/>
        </p:nvPicPr>
        <p:blipFill>
          <a:blip r:embed="rId3"/>
          <a:stretch>
            <a:fillRect/>
          </a:stretch>
        </p:blipFill>
        <p:spPr>
          <a:xfrm>
            <a:off x="467544" y="4831899"/>
            <a:ext cx="6735115" cy="1981477"/>
          </a:xfrm>
          <a:prstGeom prst="rect">
            <a:avLst/>
          </a:prstGeom>
        </p:spPr>
      </p:pic>
      <p:pic>
        <p:nvPicPr>
          <p:cNvPr id="14" name="Grafik 13">
            <a:extLst>
              <a:ext uri="{FF2B5EF4-FFF2-40B4-BE49-F238E27FC236}">
                <a16:creationId xmlns:a16="http://schemas.microsoft.com/office/drawing/2014/main" id="{F3004A2A-DD66-746A-83E8-8F48953AE9AA}"/>
              </a:ext>
            </a:extLst>
          </p:cNvPr>
          <p:cNvPicPr>
            <a:picLocks noChangeAspect="1"/>
          </p:cNvPicPr>
          <p:nvPr/>
        </p:nvPicPr>
        <p:blipFill>
          <a:blip r:embed="rId4"/>
          <a:stretch>
            <a:fillRect/>
          </a:stretch>
        </p:blipFill>
        <p:spPr>
          <a:xfrm>
            <a:off x="461864" y="1439681"/>
            <a:ext cx="3477110" cy="3429479"/>
          </a:xfrm>
          <a:prstGeom prst="rect">
            <a:avLst/>
          </a:prstGeom>
        </p:spPr>
      </p:pic>
      <p:sp>
        <p:nvSpPr>
          <p:cNvPr id="15" name="Rectangle 8">
            <a:extLst>
              <a:ext uri="{FF2B5EF4-FFF2-40B4-BE49-F238E27FC236}">
                <a16:creationId xmlns:a16="http://schemas.microsoft.com/office/drawing/2014/main" id="{300D087B-6C6D-0605-072A-CB09048F5B5C}"/>
              </a:ext>
            </a:extLst>
          </p:cNvPr>
          <p:cNvSpPr>
            <a:spLocks noChangeArrowheads="1"/>
          </p:cNvSpPr>
          <p:nvPr/>
        </p:nvSpPr>
        <p:spPr bwMode="auto">
          <a:xfrm>
            <a:off x="3446581" y="4078905"/>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Zusatz-Container mit </a:t>
            </a:r>
          </a:p>
          <a:p>
            <a:pPr algn="ctr"/>
            <a:r>
              <a:rPr lang="de-DE" altLang="de-DE" sz="1100" b="1">
                <a:solidFill>
                  <a:srgbClr val="000099"/>
                </a:solidFill>
              </a:rPr>
              <a:t>Breite 50% (Hilfsklasse)</a:t>
            </a:r>
          </a:p>
        </p:txBody>
      </p:sp>
      <p:cxnSp>
        <p:nvCxnSpPr>
          <p:cNvPr id="17" name="Gerade Verbindung mit Pfeil 16">
            <a:extLst>
              <a:ext uri="{FF2B5EF4-FFF2-40B4-BE49-F238E27FC236}">
                <a16:creationId xmlns:a16="http://schemas.microsoft.com/office/drawing/2014/main" id="{DB499AA7-B474-3AC0-6A2A-A4DBFA2D5F26}"/>
              </a:ext>
            </a:extLst>
          </p:cNvPr>
          <p:cNvCxnSpPr>
            <a:stCxn id="15" idx="2"/>
          </p:cNvCxnSpPr>
          <p:nvPr/>
        </p:nvCxnSpPr>
        <p:spPr bwMode="auto">
          <a:xfrm flipH="1">
            <a:off x="2627784" y="4799630"/>
            <a:ext cx="2151503" cy="618689"/>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hteck 19">
            <a:extLst>
              <a:ext uri="{FF2B5EF4-FFF2-40B4-BE49-F238E27FC236}">
                <a16:creationId xmlns:a16="http://schemas.microsoft.com/office/drawing/2014/main" id="{99C7203D-0576-5DD5-E968-2701E77B8C21}"/>
              </a:ext>
            </a:extLst>
          </p:cNvPr>
          <p:cNvSpPr/>
          <p:nvPr/>
        </p:nvSpPr>
        <p:spPr bwMode="auto">
          <a:xfrm>
            <a:off x="807907" y="5292659"/>
            <a:ext cx="1800200" cy="20591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pic>
        <p:nvPicPr>
          <p:cNvPr id="11" name="Grafik 10">
            <a:extLst>
              <a:ext uri="{FF2B5EF4-FFF2-40B4-BE49-F238E27FC236}">
                <a16:creationId xmlns:a16="http://schemas.microsoft.com/office/drawing/2014/main" id="{7DAC84CF-38B9-39DB-B81D-E54554B94CEF}"/>
              </a:ext>
            </a:extLst>
          </p:cNvPr>
          <p:cNvPicPr>
            <a:picLocks noChangeAspect="1"/>
          </p:cNvPicPr>
          <p:nvPr/>
        </p:nvPicPr>
        <p:blipFill>
          <a:blip r:embed="rId5"/>
          <a:stretch>
            <a:fillRect/>
          </a:stretch>
        </p:blipFill>
        <p:spPr>
          <a:xfrm>
            <a:off x="3697405" y="753564"/>
            <a:ext cx="4829175" cy="2762250"/>
          </a:xfrm>
          <a:prstGeom prst="rect">
            <a:avLst/>
          </a:prstGeom>
        </p:spPr>
      </p:pic>
    </p:spTree>
    <p:extLst>
      <p:ext uri="{BB962C8B-B14F-4D97-AF65-F5344CB8AC3E}">
        <p14:creationId xmlns:p14="http://schemas.microsoft.com/office/powerpoint/2010/main" val="91827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A2A53202-F0A1-BEA8-7388-07049D6C5940}"/>
              </a:ext>
            </a:extLst>
          </p:cNvPr>
          <p:cNvPicPr>
            <a:picLocks noChangeAspect="1"/>
          </p:cNvPicPr>
          <p:nvPr/>
        </p:nvPicPr>
        <p:blipFill>
          <a:blip r:embed="rId3"/>
          <a:stretch>
            <a:fillRect/>
          </a:stretch>
        </p:blipFill>
        <p:spPr>
          <a:xfrm>
            <a:off x="3490199" y="3313817"/>
            <a:ext cx="5650962" cy="3312368"/>
          </a:xfrm>
          <a:prstGeom prst="rect">
            <a:avLst/>
          </a:prstGeom>
        </p:spPr>
      </p:pic>
      <p:pic>
        <p:nvPicPr>
          <p:cNvPr id="26" name="Grafik 25">
            <a:extLst>
              <a:ext uri="{FF2B5EF4-FFF2-40B4-BE49-F238E27FC236}">
                <a16:creationId xmlns:a16="http://schemas.microsoft.com/office/drawing/2014/main" id="{FEFFFE02-AABE-9CE4-891C-3C48B3E905A7}"/>
              </a:ext>
            </a:extLst>
          </p:cNvPr>
          <p:cNvPicPr>
            <a:picLocks noChangeAspect="1"/>
          </p:cNvPicPr>
          <p:nvPr/>
        </p:nvPicPr>
        <p:blipFill>
          <a:blip r:embed="rId4"/>
          <a:stretch>
            <a:fillRect/>
          </a:stretch>
        </p:blipFill>
        <p:spPr>
          <a:xfrm>
            <a:off x="549232" y="1412776"/>
            <a:ext cx="2830119" cy="4440216"/>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Layout Section</a:t>
            </a:r>
          </a:p>
        </p:txBody>
      </p:sp>
      <p:pic>
        <p:nvPicPr>
          <p:cNvPr id="4" name="Grafik 3">
            <a:extLst>
              <a:ext uri="{FF2B5EF4-FFF2-40B4-BE49-F238E27FC236}">
                <a16:creationId xmlns:a16="http://schemas.microsoft.com/office/drawing/2014/main" id="{F254170C-28AE-AA0C-C9EB-37BF72B6EC01}"/>
              </a:ext>
            </a:extLst>
          </p:cNvPr>
          <p:cNvPicPr>
            <a:picLocks noChangeAspect="1"/>
          </p:cNvPicPr>
          <p:nvPr/>
        </p:nvPicPr>
        <p:blipFill>
          <a:blip r:embed="rId5"/>
          <a:stretch>
            <a:fillRect/>
          </a:stretch>
        </p:blipFill>
        <p:spPr>
          <a:xfrm>
            <a:off x="3938974" y="890522"/>
            <a:ext cx="4838700" cy="1562100"/>
          </a:xfrm>
          <a:prstGeom prst="rect">
            <a:avLst/>
          </a:prstGeom>
          <a:ln>
            <a:solidFill>
              <a:schemeClr val="tx1"/>
            </a:solidFill>
          </a:ln>
        </p:spPr>
      </p:pic>
      <p:sp>
        <p:nvSpPr>
          <p:cNvPr id="13" name="Rectangle 8">
            <a:extLst>
              <a:ext uri="{FF2B5EF4-FFF2-40B4-BE49-F238E27FC236}">
                <a16:creationId xmlns:a16="http://schemas.microsoft.com/office/drawing/2014/main" id="{6E577326-561C-7012-B72D-E56D748319B1}"/>
              </a:ext>
            </a:extLst>
          </p:cNvPr>
          <p:cNvSpPr>
            <a:spLocks noChangeArrowheads="1"/>
          </p:cNvSpPr>
          <p:nvPr/>
        </p:nvSpPr>
        <p:spPr bwMode="auto">
          <a:xfrm>
            <a:off x="566790" y="6027835"/>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Breite Layout wird gleichmäßig</a:t>
            </a:r>
          </a:p>
          <a:p>
            <a:pPr algn="ctr"/>
            <a:r>
              <a:rPr lang="de-DE" altLang="de-DE" sz="1100" b="1">
                <a:solidFill>
                  <a:srgbClr val="000099"/>
                </a:solidFill>
              </a:rPr>
              <a:t>unter cols aufgeteilt</a:t>
            </a:r>
          </a:p>
        </p:txBody>
      </p:sp>
      <p:sp>
        <p:nvSpPr>
          <p:cNvPr id="18" name="Rechteck 17">
            <a:extLst>
              <a:ext uri="{FF2B5EF4-FFF2-40B4-BE49-F238E27FC236}">
                <a16:creationId xmlns:a16="http://schemas.microsoft.com/office/drawing/2014/main" id="{8F675768-B5ED-D072-D1EF-F2347A49FC2B}"/>
              </a:ext>
            </a:extLst>
          </p:cNvPr>
          <p:cNvSpPr/>
          <p:nvPr/>
        </p:nvSpPr>
        <p:spPr bwMode="auto">
          <a:xfrm>
            <a:off x="507697" y="4948333"/>
            <a:ext cx="2724506" cy="871315"/>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19" name="Rechteck 18">
            <a:extLst>
              <a:ext uri="{FF2B5EF4-FFF2-40B4-BE49-F238E27FC236}">
                <a16:creationId xmlns:a16="http://schemas.microsoft.com/office/drawing/2014/main" id="{4955B1F1-3D75-6241-96A3-16C9525158D6}"/>
              </a:ext>
            </a:extLst>
          </p:cNvPr>
          <p:cNvSpPr/>
          <p:nvPr/>
        </p:nvSpPr>
        <p:spPr bwMode="auto">
          <a:xfrm>
            <a:off x="4572000" y="3450729"/>
            <a:ext cx="1224136" cy="20591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21" name="Rechteck 20">
            <a:extLst>
              <a:ext uri="{FF2B5EF4-FFF2-40B4-BE49-F238E27FC236}">
                <a16:creationId xmlns:a16="http://schemas.microsoft.com/office/drawing/2014/main" id="{B92CF790-085F-1095-2627-AA92742B19C0}"/>
              </a:ext>
            </a:extLst>
          </p:cNvPr>
          <p:cNvSpPr/>
          <p:nvPr/>
        </p:nvSpPr>
        <p:spPr bwMode="auto">
          <a:xfrm>
            <a:off x="4853372" y="4518451"/>
            <a:ext cx="438708" cy="20591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23" name="Rechteck 22">
            <a:extLst>
              <a:ext uri="{FF2B5EF4-FFF2-40B4-BE49-F238E27FC236}">
                <a16:creationId xmlns:a16="http://schemas.microsoft.com/office/drawing/2014/main" id="{2D8E476A-318D-1694-AAF0-47B33E4C0E1D}"/>
              </a:ext>
            </a:extLst>
          </p:cNvPr>
          <p:cNvSpPr/>
          <p:nvPr/>
        </p:nvSpPr>
        <p:spPr bwMode="auto">
          <a:xfrm>
            <a:off x="4853372" y="5378246"/>
            <a:ext cx="438708" cy="20591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24" name="Rechteck 23">
            <a:extLst>
              <a:ext uri="{FF2B5EF4-FFF2-40B4-BE49-F238E27FC236}">
                <a16:creationId xmlns:a16="http://schemas.microsoft.com/office/drawing/2014/main" id="{69204794-4B2D-95F0-78F8-0A2E56CB2A8C}"/>
              </a:ext>
            </a:extLst>
          </p:cNvPr>
          <p:cNvSpPr/>
          <p:nvPr/>
        </p:nvSpPr>
        <p:spPr bwMode="auto">
          <a:xfrm>
            <a:off x="4858053" y="3669771"/>
            <a:ext cx="438708" cy="20591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27" name="Rechteck 26">
            <a:extLst>
              <a:ext uri="{FF2B5EF4-FFF2-40B4-BE49-F238E27FC236}">
                <a16:creationId xmlns:a16="http://schemas.microsoft.com/office/drawing/2014/main" id="{2FF9407B-AEE5-BF0D-AB73-01C3E4899C6D}"/>
              </a:ext>
            </a:extLst>
          </p:cNvPr>
          <p:cNvSpPr/>
          <p:nvPr/>
        </p:nvSpPr>
        <p:spPr bwMode="auto">
          <a:xfrm>
            <a:off x="514199" y="3868241"/>
            <a:ext cx="2724506" cy="989978"/>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28" name="Rectangle 8">
            <a:extLst>
              <a:ext uri="{FF2B5EF4-FFF2-40B4-BE49-F238E27FC236}">
                <a16:creationId xmlns:a16="http://schemas.microsoft.com/office/drawing/2014/main" id="{C7C29907-FBBE-20CA-968B-1D537CCE08B4}"/>
              </a:ext>
            </a:extLst>
          </p:cNvPr>
          <p:cNvSpPr>
            <a:spLocks noChangeArrowheads="1"/>
          </p:cNvSpPr>
          <p:nvPr/>
        </p:nvSpPr>
        <p:spPr bwMode="auto">
          <a:xfrm>
            <a:off x="2530355" y="2532482"/>
            <a:ext cx="1105541" cy="645457"/>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„weiches“ Schwarz</a:t>
            </a:r>
          </a:p>
        </p:txBody>
      </p:sp>
      <p:cxnSp>
        <p:nvCxnSpPr>
          <p:cNvPr id="29" name="Gerade Verbindung mit Pfeil 28">
            <a:extLst>
              <a:ext uri="{FF2B5EF4-FFF2-40B4-BE49-F238E27FC236}">
                <a16:creationId xmlns:a16="http://schemas.microsoft.com/office/drawing/2014/main" id="{D99A682C-A4D6-255A-C915-CA642087B516}"/>
              </a:ext>
            </a:extLst>
          </p:cNvPr>
          <p:cNvCxnSpPr>
            <a:cxnSpLocks/>
            <a:stCxn id="28" idx="1"/>
          </p:cNvCxnSpPr>
          <p:nvPr/>
        </p:nvCxnSpPr>
        <p:spPr bwMode="auto">
          <a:xfrm flipH="1" flipV="1">
            <a:off x="2187491" y="2315241"/>
            <a:ext cx="342864" cy="53997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70729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P spid="19" grpId="0" animBg="1"/>
      <p:bldP spid="21" grpId="0" animBg="1"/>
      <p:bldP spid="23" grpId="0" animBg="1"/>
      <p:bldP spid="24" grpId="0" animBg="1"/>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190703F-8FD8-2E94-26A3-2BD4EF0CCAA0}"/>
              </a:ext>
            </a:extLst>
          </p:cNvPr>
          <p:cNvPicPr>
            <a:picLocks noChangeAspect="1"/>
          </p:cNvPicPr>
          <p:nvPr/>
        </p:nvPicPr>
        <p:blipFill>
          <a:blip r:embed="rId3"/>
          <a:stretch>
            <a:fillRect/>
          </a:stretch>
        </p:blipFill>
        <p:spPr>
          <a:xfrm>
            <a:off x="3158615" y="1455663"/>
            <a:ext cx="4821207" cy="4294387"/>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Challenge 2</a:t>
            </a:r>
          </a:p>
        </p:txBody>
      </p:sp>
      <p:sp>
        <p:nvSpPr>
          <p:cNvPr id="6" name="Rectangle 8">
            <a:extLst>
              <a:ext uri="{FF2B5EF4-FFF2-40B4-BE49-F238E27FC236}">
                <a16:creationId xmlns:a16="http://schemas.microsoft.com/office/drawing/2014/main" id="{404E38C5-52CC-1567-115D-688BE622578F}"/>
              </a:ext>
            </a:extLst>
          </p:cNvPr>
          <p:cNvSpPr>
            <a:spLocks noChangeArrowheads="1"/>
          </p:cNvSpPr>
          <p:nvPr/>
        </p:nvSpPr>
        <p:spPr bwMode="auto">
          <a:xfrm>
            <a:off x="3950703" y="620688"/>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Gesamte Layout: </a:t>
            </a:r>
          </a:p>
          <a:p>
            <a:pPr algn="ctr"/>
            <a:r>
              <a:rPr lang="de-DE" altLang="de-DE" sz="1200" b="1">
                <a:solidFill>
                  <a:srgbClr val="000099"/>
                </a:solidFill>
              </a:rPr>
              <a:t>60% der Browserbreite</a:t>
            </a:r>
          </a:p>
        </p:txBody>
      </p:sp>
      <p:cxnSp>
        <p:nvCxnSpPr>
          <p:cNvPr id="8" name="Gerade Verbindung mit Pfeil 7">
            <a:extLst>
              <a:ext uri="{FF2B5EF4-FFF2-40B4-BE49-F238E27FC236}">
                <a16:creationId xmlns:a16="http://schemas.microsoft.com/office/drawing/2014/main" id="{2749B71D-2A5D-DF17-196C-06DE2CD68C36}"/>
              </a:ext>
            </a:extLst>
          </p:cNvPr>
          <p:cNvCxnSpPr>
            <a:stCxn id="6" idx="2"/>
          </p:cNvCxnSpPr>
          <p:nvPr/>
        </p:nvCxnSpPr>
        <p:spPr bwMode="auto">
          <a:xfrm>
            <a:off x="5283409" y="1341413"/>
            <a:ext cx="0" cy="312812"/>
          </a:xfrm>
          <a:prstGeom prst="straightConnector1">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5" name="Picture 3">
            <a:extLst>
              <a:ext uri="{FF2B5EF4-FFF2-40B4-BE49-F238E27FC236}">
                <a16:creationId xmlns:a16="http://schemas.microsoft.com/office/drawing/2014/main" id="{B1A21EDA-A1E6-CA86-18D6-2578BF8386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6611" y="231361"/>
            <a:ext cx="1305830" cy="1006289"/>
          </a:xfrm>
          <a:prstGeom prst="rect">
            <a:avLst/>
          </a:prstGeom>
          <a:noFill/>
          <a:ln>
            <a:noFill/>
          </a:ln>
          <a:effectLst/>
          <a:extLst>
            <a:ext uri="{909E8E84-426E-40DD-AFC4-6F175D3DCCD1}">
              <a14:hiddenFill xmlns:a14="http://schemas.microsoft.com/office/drawing/2010/main">
                <a:solidFill>
                  <a:srgbClr val="FF8265"/>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8">
            <a:extLst>
              <a:ext uri="{FF2B5EF4-FFF2-40B4-BE49-F238E27FC236}">
                <a16:creationId xmlns:a16="http://schemas.microsoft.com/office/drawing/2014/main" id="{357D4EA6-9B58-2AAF-95E1-2096EB1A2F9F}"/>
              </a:ext>
            </a:extLst>
          </p:cNvPr>
          <p:cNvSpPr>
            <a:spLocks noChangeArrowheads="1"/>
          </p:cNvSpPr>
          <p:nvPr/>
        </p:nvSpPr>
        <p:spPr bwMode="auto">
          <a:xfrm>
            <a:off x="395536" y="1916187"/>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Breite Inhalt: </a:t>
            </a:r>
            <a:br>
              <a:rPr lang="de-DE" altLang="de-DE" sz="1100" b="1">
                <a:solidFill>
                  <a:srgbClr val="000099"/>
                </a:solidFill>
              </a:rPr>
            </a:br>
            <a:r>
              <a:rPr lang="de-DE" altLang="de-DE" sz="1100" b="1">
                <a:solidFill>
                  <a:srgbClr val="000099"/>
                </a:solidFill>
              </a:rPr>
              <a:t>80% des Layouts,</a:t>
            </a:r>
          </a:p>
          <a:p>
            <a:pPr algn="ctr"/>
            <a:r>
              <a:rPr lang="de-DE" altLang="de-DE" sz="1100" b="1">
                <a:solidFill>
                  <a:srgbClr val="000099"/>
                </a:solidFill>
              </a:rPr>
              <a:t>höchstens 980px</a:t>
            </a:r>
          </a:p>
        </p:txBody>
      </p:sp>
      <p:cxnSp>
        <p:nvCxnSpPr>
          <p:cNvPr id="7" name="Gerade Verbindung mit Pfeil 6">
            <a:extLst>
              <a:ext uri="{FF2B5EF4-FFF2-40B4-BE49-F238E27FC236}">
                <a16:creationId xmlns:a16="http://schemas.microsoft.com/office/drawing/2014/main" id="{B5E3E78F-B519-6747-D08D-068F6C1557FF}"/>
              </a:ext>
            </a:extLst>
          </p:cNvPr>
          <p:cNvCxnSpPr>
            <a:stCxn id="5" idx="3"/>
          </p:cNvCxnSpPr>
          <p:nvPr/>
        </p:nvCxnSpPr>
        <p:spPr bwMode="auto">
          <a:xfrm flipV="1">
            <a:off x="3060948" y="2276549"/>
            <a:ext cx="529715" cy="1"/>
          </a:xfrm>
          <a:prstGeom prst="straightConnector1">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8">
            <a:extLst>
              <a:ext uri="{FF2B5EF4-FFF2-40B4-BE49-F238E27FC236}">
                <a16:creationId xmlns:a16="http://schemas.microsoft.com/office/drawing/2014/main" id="{E3F7A240-8B5E-9416-3CE5-57B385D8260C}"/>
              </a:ext>
            </a:extLst>
          </p:cNvPr>
          <p:cNvSpPr>
            <a:spLocks noChangeArrowheads="1"/>
          </p:cNvSpPr>
          <p:nvPr/>
        </p:nvSpPr>
        <p:spPr bwMode="auto">
          <a:xfrm>
            <a:off x="395536" y="2868718"/>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Header</a:t>
            </a:r>
          </a:p>
          <a:p>
            <a:pPr algn="ctr"/>
            <a:r>
              <a:rPr lang="de-DE" altLang="de-DE" sz="1100" b="1">
                <a:solidFill>
                  <a:srgbClr val="000099"/>
                </a:solidFill>
              </a:rPr>
              <a:t>Breite Inhalt: </a:t>
            </a:r>
            <a:br>
              <a:rPr lang="de-DE" altLang="de-DE" sz="1100" b="1">
                <a:solidFill>
                  <a:srgbClr val="000099"/>
                </a:solidFill>
              </a:rPr>
            </a:br>
            <a:r>
              <a:rPr lang="de-DE" altLang="de-DE" sz="1100" b="1">
                <a:solidFill>
                  <a:srgbClr val="000099"/>
                </a:solidFill>
              </a:rPr>
              <a:t>50% des Layouts,</a:t>
            </a:r>
          </a:p>
          <a:p>
            <a:pPr algn="ctr"/>
            <a:r>
              <a:rPr lang="de-DE" altLang="de-DE" sz="1100" b="1">
                <a:solidFill>
                  <a:srgbClr val="000099"/>
                </a:solidFill>
              </a:rPr>
              <a:t>Zweite Hälfte leer</a:t>
            </a:r>
          </a:p>
        </p:txBody>
      </p:sp>
      <p:cxnSp>
        <p:nvCxnSpPr>
          <p:cNvPr id="14" name="Gerade Verbindung mit Pfeil 13">
            <a:extLst>
              <a:ext uri="{FF2B5EF4-FFF2-40B4-BE49-F238E27FC236}">
                <a16:creationId xmlns:a16="http://schemas.microsoft.com/office/drawing/2014/main" id="{2D420FBF-A5E0-4185-DF8B-3A334B792B0B}"/>
              </a:ext>
            </a:extLst>
          </p:cNvPr>
          <p:cNvCxnSpPr>
            <a:stCxn id="13" idx="3"/>
          </p:cNvCxnSpPr>
          <p:nvPr/>
        </p:nvCxnSpPr>
        <p:spPr bwMode="auto">
          <a:xfrm flipV="1">
            <a:off x="3060948" y="2528739"/>
            <a:ext cx="1465819" cy="700342"/>
          </a:xfrm>
          <a:prstGeom prst="straightConnector1">
            <a:avLst/>
          </a:prstGeom>
          <a:noFill/>
          <a:ln w="38100">
            <a:solidFill>
              <a:srgbClr val="FFFF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Rectangle 8">
            <a:extLst>
              <a:ext uri="{FF2B5EF4-FFF2-40B4-BE49-F238E27FC236}">
                <a16:creationId xmlns:a16="http://schemas.microsoft.com/office/drawing/2014/main" id="{E86B252A-6600-6248-00C1-186BE237FA1C}"/>
              </a:ext>
            </a:extLst>
          </p:cNvPr>
          <p:cNvSpPr>
            <a:spLocks noChangeArrowheads="1"/>
          </p:cNvSpPr>
          <p:nvPr/>
        </p:nvSpPr>
        <p:spPr bwMode="auto">
          <a:xfrm>
            <a:off x="395536" y="3742184"/>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Section</a:t>
            </a:r>
          </a:p>
          <a:p>
            <a:pPr algn="ctr"/>
            <a:r>
              <a:rPr lang="de-DE" altLang="de-DE" sz="1100" b="1">
                <a:solidFill>
                  <a:srgbClr val="000099"/>
                </a:solidFill>
              </a:rPr>
              <a:t>Breite Inhalt: </a:t>
            </a:r>
            <a:br>
              <a:rPr lang="de-DE" altLang="de-DE" sz="1100" b="1">
                <a:solidFill>
                  <a:srgbClr val="000099"/>
                </a:solidFill>
              </a:rPr>
            </a:br>
            <a:r>
              <a:rPr lang="de-DE" altLang="de-DE" sz="1100" b="1">
                <a:solidFill>
                  <a:srgbClr val="000099"/>
                </a:solidFill>
              </a:rPr>
              <a:t>100% des Layouts</a:t>
            </a:r>
            <a:br>
              <a:rPr lang="de-DE" altLang="de-DE" sz="1100" b="1">
                <a:solidFill>
                  <a:srgbClr val="000099"/>
                </a:solidFill>
              </a:rPr>
            </a:br>
            <a:r>
              <a:rPr lang="de-DE" altLang="de-DE" sz="1100" b="1">
                <a:solidFill>
                  <a:srgbClr val="000099"/>
                </a:solidFill>
              </a:rPr>
              <a:t>jede Spalte gleiche Breite</a:t>
            </a:r>
          </a:p>
        </p:txBody>
      </p:sp>
      <p:cxnSp>
        <p:nvCxnSpPr>
          <p:cNvPr id="17" name="Gerade Verbindung mit Pfeil 16">
            <a:extLst>
              <a:ext uri="{FF2B5EF4-FFF2-40B4-BE49-F238E27FC236}">
                <a16:creationId xmlns:a16="http://schemas.microsoft.com/office/drawing/2014/main" id="{FE81FECB-9CD3-D4F8-54FB-FA80A093E6AF}"/>
              </a:ext>
            </a:extLst>
          </p:cNvPr>
          <p:cNvCxnSpPr>
            <a:stCxn id="16" idx="3"/>
          </p:cNvCxnSpPr>
          <p:nvPr/>
        </p:nvCxnSpPr>
        <p:spPr bwMode="auto">
          <a:xfrm>
            <a:off x="3060948" y="4102547"/>
            <a:ext cx="502940" cy="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Gerade Verbindung mit Pfeil 18">
            <a:extLst>
              <a:ext uri="{FF2B5EF4-FFF2-40B4-BE49-F238E27FC236}">
                <a16:creationId xmlns:a16="http://schemas.microsoft.com/office/drawing/2014/main" id="{764E0845-4E81-BB7D-4E64-1E582289E355}"/>
              </a:ext>
            </a:extLst>
          </p:cNvPr>
          <p:cNvCxnSpPr>
            <a:stCxn id="16" idx="3"/>
          </p:cNvCxnSpPr>
          <p:nvPr/>
        </p:nvCxnSpPr>
        <p:spPr bwMode="auto">
          <a:xfrm>
            <a:off x="3060948" y="4102547"/>
            <a:ext cx="529715" cy="89702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Grafik 22">
            <a:extLst>
              <a:ext uri="{FF2B5EF4-FFF2-40B4-BE49-F238E27FC236}">
                <a16:creationId xmlns:a16="http://schemas.microsoft.com/office/drawing/2014/main" id="{3036C9ED-D60A-25D2-1725-D9026BD037E6}"/>
              </a:ext>
            </a:extLst>
          </p:cNvPr>
          <p:cNvPicPr>
            <a:picLocks noChangeAspect="1"/>
          </p:cNvPicPr>
          <p:nvPr/>
        </p:nvPicPr>
        <p:blipFill>
          <a:blip r:embed="rId5"/>
          <a:stretch>
            <a:fillRect/>
          </a:stretch>
        </p:blipFill>
        <p:spPr>
          <a:xfrm>
            <a:off x="8077489" y="1463776"/>
            <a:ext cx="933420" cy="759311"/>
          </a:xfrm>
          <a:prstGeom prst="rect">
            <a:avLst/>
          </a:prstGeom>
        </p:spPr>
      </p:pic>
      <p:sp>
        <p:nvSpPr>
          <p:cNvPr id="24" name="Rectangle 8">
            <a:extLst>
              <a:ext uri="{FF2B5EF4-FFF2-40B4-BE49-F238E27FC236}">
                <a16:creationId xmlns:a16="http://schemas.microsoft.com/office/drawing/2014/main" id="{04F7398E-9244-B96E-09A8-65676BDFFBA3}"/>
              </a:ext>
            </a:extLst>
          </p:cNvPr>
          <p:cNvSpPr>
            <a:spLocks noChangeArrowheads="1"/>
          </p:cNvSpPr>
          <p:nvPr/>
        </p:nvSpPr>
        <p:spPr bwMode="auto">
          <a:xfrm>
            <a:off x="5283409" y="5940477"/>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Zentriert,</a:t>
            </a:r>
          </a:p>
          <a:p>
            <a:pPr algn="ctr"/>
            <a:r>
              <a:rPr lang="de-DE" altLang="de-DE" sz="1100" b="1">
                <a:solidFill>
                  <a:srgbClr val="000099"/>
                </a:solidFill>
              </a:rPr>
              <a:t>Schriftart: Playfair Display</a:t>
            </a:r>
          </a:p>
        </p:txBody>
      </p:sp>
      <p:cxnSp>
        <p:nvCxnSpPr>
          <p:cNvPr id="31" name="Gerade Verbindung mit Pfeil 30">
            <a:extLst>
              <a:ext uri="{FF2B5EF4-FFF2-40B4-BE49-F238E27FC236}">
                <a16:creationId xmlns:a16="http://schemas.microsoft.com/office/drawing/2014/main" id="{FD5D9B86-D017-56DD-145D-55162E89FE08}"/>
              </a:ext>
            </a:extLst>
          </p:cNvPr>
          <p:cNvCxnSpPr>
            <a:stCxn id="24" idx="0"/>
          </p:cNvCxnSpPr>
          <p:nvPr/>
        </p:nvCxnSpPr>
        <p:spPr bwMode="auto">
          <a:xfrm flipV="1">
            <a:off x="6616115" y="5157192"/>
            <a:ext cx="0" cy="783285"/>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Gerade Verbindung mit Pfeil 33">
            <a:extLst>
              <a:ext uri="{FF2B5EF4-FFF2-40B4-BE49-F238E27FC236}">
                <a16:creationId xmlns:a16="http://schemas.microsoft.com/office/drawing/2014/main" id="{3B11284F-8B56-3085-750B-D6A403277FA2}"/>
              </a:ext>
            </a:extLst>
          </p:cNvPr>
          <p:cNvCxnSpPr>
            <a:stCxn id="24" idx="0"/>
          </p:cNvCxnSpPr>
          <p:nvPr/>
        </p:nvCxnSpPr>
        <p:spPr bwMode="auto">
          <a:xfrm flipH="1" flipV="1">
            <a:off x="5569218" y="3742184"/>
            <a:ext cx="1046897" cy="2198293"/>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Rectangle 8">
            <a:extLst>
              <a:ext uri="{FF2B5EF4-FFF2-40B4-BE49-F238E27FC236}">
                <a16:creationId xmlns:a16="http://schemas.microsoft.com/office/drawing/2014/main" id="{0F8FD987-C92F-337A-923E-A941CD51C8B9}"/>
              </a:ext>
            </a:extLst>
          </p:cNvPr>
          <p:cNvSpPr>
            <a:spLocks noChangeArrowheads="1"/>
          </p:cNvSpPr>
          <p:nvPr/>
        </p:nvSpPr>
        <p:spPr bwMode="auto">
          <a:xfrm>
            <a:off x="2410644" y="5940477"/>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Schriftart: Roboto</a:t>
            </a:r>
          </a:p>
        </p:txBody>
      </p:sp>
      <p:cxnSp>
        <p:nvCxnSpPr>
          <p:cNvPr id="44" name="Gerade Verbindung mit Pfeil 43">
            <a:extLst>
              <a:ext uri="{FF2B5EF4-FFF2-40B4-BE49-F238E27FC236}">
                <a16:creationId xmlns:a16="http://schemas.microsoft.com/office/drawing/2014/main" id="{52560B76-5DCD-7CBF-E393-B267D690566D}"/>
              </a:ext>
            </a:extLst>
          </p:cNvPr>
          <p:cNvCxnSpPr>
            <a:stCxn id="37" idx="0"/>
          </p:cNvCxnSpPr>
          <p:nvPr/>
        </p:nvCxnSpPr>
        <p:spPr bwMode="auto">
          <a:xfrm flipV="1">
            <a:off x="3743350" y="2528739"/>
            <a:ext cx="972666" cy="3411738"/>
          </a:xfrm>
          <a:prstGeom prst="straightConnector1">
            <a:avLst/>
          </a:prstGeom>
          <a:noFill/>
          <a:ln w="38100">
            <a:solidFill>
              <a:srgbClr val="FFFF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Gerade Verbindung mit Pfeil 47">
            <a:extLst>
              <a:ext uri="{FF2B5EF4-FFF2-40B4-BE49-F238E27FC236}">
                <a16:creationId xmlns:a16="http://schemas.microsoft.com/office/drawing/2014/main" id="{8AD13737-102F-214E-62BE-309DE34EF3E0}"/>
              </a:ext>
            </a:extLst>
          </p:cNvPr>
          <p:cNvCxnSpPr>
            <a:stCxn id="37" idx="0"/>
          </p:cNvCxnSpPr>
          <p:nvPr/>
        </p:nvCxnSpPr>
        <p:spPr bwMode="auto">
          <a:xfrm flipV="1">
            <a:off x="3743350" y="5402337"/>
            <a:ext cx="659732" cy="53814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0801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3" grpId="0" animBg="1"/>
      <p:bldP spid="16" grpId="0" animBg="1"/>
      <p:bldP spid="24" grpId="0" animBg="1"/>
      <p:bldP spid="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2636763"/>
            <a:ext cx="8001000" cy="1584325"/>
          </a:xfrm>
        </p:spPr>
        <p:txBody>
          <a:bodyPr/>
          <a:lstStyle/>
          <a:p>
            <a:pPr algn="ctr" eaLnBrk="1" hangingPunct="1"/>
            <a:r>
              <a:rPr lang="de-DE" altLang="de-DE" sz="5400" i="1">
                <a:solidFill>
                  <a:srgbClr val="003399"/>
                </a:solidFill>
                <a:cs typeface="Times New Roman" panose="02020603050405020304" pitchFamily="18" charset="0"/>
              </a:rPr>
              <a:t>Navigation</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Tree>
    <p:extLst>
      <p:ext uri="{BB962C8B-B14F-4D97-AF65-F5344CB8AC3E}">
        <p14:creationId xmlns:p14="http://schemas.microsoft.com/office/powerpoint/2010/main" val="25371128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62004C37-0361-ADFF-2271-7893DB9A64E5}"/>
              </a:ext>
            </a:extLst>
          </p:cNvPr>
          <p:cNvPicPr>
            <a:picLocks noChangeAspect="1"/>
          </p:cNvPicPr>
          <p:nvPr/>
        </p:nvPicPr>
        <p:blipFill>
          <a:blip r:embed="rId3"/>
          <a:stretch>
            <a:fillRect/>
          </a:stretch>
        </p:blipFill>
        <p:spPr>
          <a:xfrm>
            <a:off x="611560" y="1405474"/>
            <a:ext cx="3330390" cy="3967742"/>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Navigation </a:t>
            </a:r>
          </a:p>
        </p:txBody>
      </p:sp>
      <p:pic>
        <p:nvPicPr>
          <p:cNvPr id="4" name="Grafik 3">
            <a:extLst>
              <a:ext uri="{FF2B5EF4-FFF2-40B4-BE49-F238E27FC236}">
                <a16:creationId xmlns:a16="http://schemas.microsoft.com/office/drawing/2014/main" id="{4F3D41CC-038E-A5C0-399E-3B58F0A25D8E}"/>
              </a:ext>
            </a:extLst>
          </p:cNvPr>
          <p:cNvPicPr>
            <a:picLocks noChangeAspect="1"/>
          </p:cNvPicPr>
          <p:nvPr/>
        </p:nvPicPr>
        <p:blipFill>
          <a:blip r:embed="rId4"/>
          <a:stretch>
            <a:fillRect/>
          </a:stretch>
        </p:blipFill>
        <p:spPr>
          <a:xfrm>
            <a:off x="4355976" y="1412775"/>
            <a:ext cx="4617437" cy="2736581"/>
          </a:xfrm>
          <a:prstGeom prst="rect">
            <a:avLst/>
          </a:prstGeom>
        </p:spPr>
      </p:pic>
      <p:sp>
        <p:nvSpPr>
          <p:cNvPr id="10" name="Rechteck 9">
            <a:extLst>
              <a:ext uri="{FF2B5EF4-FFF2-40B4-BE49-F238E27FC236}">
                <a16:creationId xmlns:a16="http://schemas.microsoft.com/office/drawing/2014/main" id="{6A2B1B77-9154-D98A-0E79-29BEDBD3743A}"/>
              </a:ext>
            </a:extLst>
          </p:cNvPr>
          <p:cNvSpPr/>
          <p:nvPr/>
        </p:nvSpPr>
        <p:spPr bwMode="auto">
          <a:xfrm>
            <a:off x="681686" y="2060848"/>
            <a:ext cx="3330389" cy="1440160"/>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12" name="Rectangle 8">
            <a:extLst>
              <a:ext uri="{FF2B5EF4-FFF2-40B4-BE49-F238E27FC236}">
                <a16:creationId xmlns:a16="http://schemas.microsoft.com/office/drawing/2014/main" id="{FC4C591D-F5C7-3271-0EE0-532EC4DF5AF5}"/>
              </a:ext>
            </a:extLst>
          </p:cNvPr>
          <p:cNvSpPr>
            <a:spLocks noChangeArrowheads="1"/>
          </p:cNvSpPr>
          <p:nvPr/>
        </p:nvSpPr>
        <p:spPr bwMode="auto">
          <a:xfrm>
            <a:off x="3165300" y="1666269"/>
            <a:ext cx="1105541" cy="645457"/>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display: flex</a:t>
            </a:r>
          </a:p>
        </p:txBody>
      </p:sp>
      <p:sp>
        <p:nvSpPr>
          <p:cNvPr id="14" name="Rechteck 13">
            <a:extLst>
              <a:ext uri="{FF2B5EF4-FFF2-40B4-BE49-F238E27FC236}">
                <a16:creationId xmlns:a16="http://schemas.microsoft.com/office/drawing/2014/main" id="{6B7F4D8E-BF18-08F1-43F3-A1A7FD83D683}"/>
              </a:ext>
            </a:extLst>
          </p:cNvPr>
          <p:cNvSpPr/>
          <p:nvPr/>
        </p:nvSpPr>
        <p:spPr bwMode="auto">
          <a:xfrm>
            <a:off x="4328866" y="1308548"/>
            <a:ext cx="4662734" cy="645457"/>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pic>
        <p:nvPicPr>
          <p:cNvPr id="17" name="Grafik 16">
            <a:extLst>
              <a:ext uri="{FF2B5EF4-FFF2-40B4-BE49-F238E27FC236}">
                <a16:creationId xmlns:a16="http://schemas.microsoft.com/office/drawing/2014/main" id="{963A1130-8B8A-AC31-3E54-4A2AF0301443}"/>
              </a:ext>
            </a:extLst>
          </p:cNvPr>
          <p:cNvPicPr>
            <a:picLocks noChangeAspect="1"/>
          </p:cNvPicPr>
          <p:nvPr/>
        </p:nvPicPr>
        <p:blipFill>
          <a:blip r:embed="rId5"/>
          <a:stretch>
            <a:fillRect/>
          </a:stretch>
        </p:blipFill>
        <p:spPr>
          <a:xfrm>
            <a:off x="4328865" y="4441457"/>
            <a:ext cx="4779639" cy="2005963"/>
          </a:xfrm>
          <a:prstGeom prst="rect">
            <a:avLst/>
          </a:prstGeom>
        </p:spPr>
      </p:pic>
    </p:spTree>
    <p:extLst>
      <p:ext uri="{BB962C8B-B14F-4D97-AF65-F5344CB8AC3E}">
        <p14:creationId xmlns:p14="http://schemas.microsoft.com/office/powerpoint/2010/main" val="2643025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6D6DBE69-DD11-EEBA-AA5B-CA24EF6D7E45}"/>
              </a:ext>
            </a:extLst>
          </p:cNvPr>
          <p:cNvPicPr>
            <a:picLocks noChangeAspect="1"/>
          </p:cNvPicPr>
          <p:nvPr/>
        </p:nvPicPr>
        <p:blipFill>
          <a:blip r:embed="rId3"/>
          <a:stretch>
            <a:fillRect/>
          </a:stretch>
        </p:blipFill>
        <p:spPr>
          <a:xfrm>
            <a:off x="706393" y="1412776"/>
            <a:ext cx="2818630" cy="5319261"/>
          </a:xfrm>
          <a:prstGeom prst="rect">
            <a:avLst/>
          </a:prstGeom>
        </p:spPr>
      </p:pic>
      <p:pic>
        <p:nvPicPr>
          <p:cNvPr id="5" name="Grafik 4">
            <a:extLst>
              <a:ext uri="{FF2B5EF4-FFF2-40B4-BE49-F238E27FC236}">
                <a16:creationId xmlns:a16="http://schemas.microsoft.com/office/drawing/2014/main" id="{78C8F3F5-4F5D-ACC8-C7E3-A766B44CEE92}"/>
              </a:ext>
            </a:extLst>
          </p:cNvPr>
          <p:cNvPicPr>
            <a:picLocks noChangeAspect="1"/>
          </p:cNvPicPr>
          <p:nvPr/>
        </p:nvPicPr>
        <p:blipFill>
          <a:blip r:embed="rId4"/>
          <a:stretch>
            <a:fillRect/>
          </a:stretch>
        </p:blipFill>
        <p:spPr>
          <a:xfrm>
            <a:off x="4321292" y="1347286"/>
            <a:ext cx="4664449" cy="2736477"/>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Navigation </a:t>
            </a:r>
            <a:br>
              <a:rPr lang="de-DE"/>
            </a:br>
            <a:r>
              <a:rPr lang="de-DE"/>
              <a:t>mehrere Navigationsmenüs</a:t>
            </a:r>
          </a:p>
        </p:txBody>
      </p:sp>
      <p:sp>
        <p:nvSpPr>
          <p:cNvPr id="10" name="Rechteck 9">
            <a:extLst>
              <a:ext uri="{FF2B5EF4-FFF2-40B4-BE49-F238E27FC236}">
                <a16:creationId xmlns:a16="http://schemas.microsoft.com/office/drawing/2014/main" id="{6A2B1B77-9154-D98A-0E79-29BEDBD3743A}"/>
              </a:ext>
            </a:extLst>
          </p:cNvPr>
          <p:cNvSpPr/>
          <p:nvPr/>
        </p:nvSpPr>
        <p:spPr bwMode="auto">
          <a:xfrm>
            <a:off x="681687" y="2060847"/>
            <a:ext cx="2594170" cy="2448273"/>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12" name="Rectangle 8">
            <a:extLst>
              <a:ext uri="{FF2B5EF4-FFF2-40B4-BE49-F238E27FC236}">
                <a16:creationId xmlns:a16="http://schemas.microsoft.com/office/drawing/2014/main" id="{FC4C591D-F5C7-3271-0EE0-532EC4DF5AF5}"/>
              </a:ext>
            </a:extLst>
          </p:cNvPr>
          <p:cNvSpPr>
            <a:spLocks noChangeArrowheads="1"/>
          </p:cNvSpPr>
          <p:nvPr/>
        </p:nvSpPr>
        <p:spPr bwMode="auto">
          <a:xfrm>
            <a:off x="2890395" y="1775431"/>
            <a:ext cx="1105541" cy="645457"/>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display: flex</a:t>
            </a:r>
          </a:p>
        </p:txBody>
      </p:sp>
      <p:sp>
        <p:nvSpPr>
          <p:cNvPr id="14" name="Rechteck 13">
            <a:extLst>
              <a:ext uri="{FF2B5EF4-FFF2-40B4-BE49-F238E27FC236}">
                <a16:creationId xmlns:a16="http://schemas.microsoft.com/office/drawing/2014/main" id="{6B7F4D8E-BF18-08F1-43F3-A1A7FD83D683}"/>
              </a:ext>
            </a:extLst>
          </p:cNvPr>
          <p:cNvSpPr/>
          <p:nvPr/>
        </p:nvSpPr>
        <p:spPr bwMode="auto">
          <a:xfrm>
            <a:off x="4328866" y="1308549"/>
            <a:ext cx="4662734" cy="536276"/>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9" name="Rechteck 8">
            <a:extLst>
              <a:ext uri="{FF2B5EF4-FFF2-40B4-BE49-F238E27FC236}">
                <a16:creationId xmlns:a16="http://schemas.microsoft.com/office/drawing/2014/main" id="{E8EF093B-45BE-C0BA-AAA9-7A412CFB27AE}"/>
              </a:ext>
            </a:extLst>
          </p:cNvPr>
          <p:cNvSpPr/>
          <p:nvPr/>
        </p:nvSpPr>
        <p:spPr bwMode="auto">
          <a:xfrm>
            <a:off x="683568" y="6021288"/>
            <a:ext cx="2784850" cy="782757"/>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11" name="Rectangle 8">
            <a:extLst>
              <a:ext uri="{FF2B5EF4-FFF2-40B4-BE49-F238E27FC236}">
                <a16:creationId xmlns:a16="http://schemas.microsoft.com/office/drawing/2014/main" id="{04BCEAB0-C40A-D09D-27F9-CAB5DFF36D34}"/>
              </a:ext>
            </a:extLst>
          </p:cNvPr>
          <p:cNvSpPr>
            <a:spLocks noChangeArrowheads="1"/>
          </p:cNvSpPr>
          <p:nvPr/>
        </p:nvSpPr>
        <p:spPr bwMode="auto">
          <a:xfrm>
            <a:off x="2645298" y="5591855"/>
            <a:ext cx="1350638" cy="645457"/>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Lücke zwischen beiden Menüs</a:t>
            </a:r>
          </a:p>
        </p:txBody>
      </p:sp>
      <p:pic>
        <p:nvPicPr>
          <p:cNvPr id="18" name="Grafik 17">
            <a:extLst>
              <a:ext uri="{FF2B5EF4-FFF2-40B4-BE49-F238E27FC236}">
                <a16:creationId xmlns:a16="http://schemas.microsoft.com/office/drawing/2014/main" id="{565011E3-A6C6-A98A-5B13-E15BC0C025D8}"/>
              </a:ext>
            </a:extLst>
          </p:cNvPr>
          <p:cNvPicPr>
            <a:picLocks noChangeAspect="1"/>
          </p:cNvPicPr>
          <p:nvPr/>
        </p:nvPicPr>
        <p:blipFill>
          <a:blip r:embed="rId5"/>
          <a:stretch>
            <a:fillRect/>
          </a:stretch>
        </p:blipFill>
        <p:spPr>
          <a:xfrm>
            <a:off x="4285466" y="4348778"/>
            <a:ext cx="4823038" cy="2392590"/>
          </a:xfrm>
          <a:prstGeom prst="rect">
            <a:avLst/>
          </a:prstGeom>
        </p:spPr>
      </p:pic>
    </p:spTree>
    <p:extLst>
      <p:ext uri="{BB962C8B-B14F-4D97-AF65-F5344CB8AC3E}">
        <p14:creationId xmlns:p14="http://schemas.microsoft.com/office/powerpoint/2010/main" val="220643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9"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2636763"/>
            <a:ext cx="8001000" cy="1584325"/>
          </a:xfrm>
        </p:spPr>
        <p:txBody>
          <a:bodyPr/>
          <a:lstStyle/>
          <a:p>
            <a:pPr algn="ctr" eaLnBrk="1" hangingPunct="1"/>
            <a:r>
              <a:rPr lang="de-DE" altLang="de-DE" sz="5400" i="1">
                <a:solidFill>
                  <a:srgbClr val="003399"/>
                </a:solidFill>
                <a:cs typeface="Times New Roman" panose="02020603050405020304" pitchFamily="18" charset="0"/>
              </a:rPr>
              <a:t>Media queries</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Tree>
    <p:extLst>
      <p:ext uri="{BB962C8B-B14F-4D97-AF65-F5344CB8AC3E}">
        <p14:creationId xmlns:p14="http://schemas.microsoft.com/office/powerpoint/2010/main" val="2286867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31254C12-D2D9-B82C-A7E4-252EB9C9BE6D}"/>
              </a:ext>
            </a:extLst>
          </p:cNvPr>
          <p:cNvPicPr>
            <a:picLocks noChangeAspect="1"/>
          </p:cNvPicPr>
          <p:nvPr/>
        </p:nvPicPr>
        <p:blipFill>
          <a:blip r:embed="rId3"/>
          <a:stretch>
            <a:fillRect/>
          </a:stretch>
        </p:blipFill>
        <p:spPr>
          <a:xfrm>
            <a:off x="539552" y="3903027"/>
            <a:ext cx="5196746" cy="2347355"/>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Webseite mit VH / VW</a:t>
            </a:r>
          </a:p>
        </p:txBody>
      </p:sp>
      <p:pic>
        <p:nvPicPr>
          <p:cNvPr id="9" name="Grafik 8">
            <a:extLst>
              <a:ext uri="{FF2B5EF4-FFF2-40B4-BE49-F238E27FC236}">
                <a16:creationId xmlns:a16="http://schemas.microsoft.com/office/drawing/2014/main" id="{51DD7702-5BE5-6C07-E510-A3F7BB374E60}"/>
              </a:ext>
            </a:extLst>
          </p:cNvPr>
          <p:cNvPicPr>
            <a:picLocks noChangeAspect="1"/>
          </p:cNvPicPr>
          <p:nvPr/>
        </p:nvPicPr>
        <p:blipFill>
          <a:blip r:embed="rId4"/>
          <a:stretch>
            <a:fillRect/>
          </a:stretch>
        </p:blipFill>
        <p:spPr>
          <a:xfrm>
            <a:off x="5172854" y="1412776"/>
            <a:ext cx="3784263" cy="5301208"/>
          </a:xfrm>
          <a:prstGeom prst="rect">
            <a:avLst/>
          </a:prstGeom>
        </p:spPr>
      </p:pic>
      <p:pic>
        <p:nvPicPr>
          <p:cNvPr id="11" name="Grafik 10">
            <a:extLst>
              <a:ext uri="{FF2B5EF4-FFF2-40B4-BE49-F238E27FC236}">
                <a16:creationId xmlns:a16="http://schemas.microsoft.com/office/drawing/2014/main" id="{CFFB4371-43B0-D6AE-55DF-629D60803512}"/>
              </a:ext>
            </a:extLst>
          </p:cNvPr>
          <p:cNvPicPr>
            <a:picLocks noChangeAspect="1"/>
          </p:cNvPicPr>
          <p:nvPr/>
        </p:nvPicPr>
        <p:blipFill>
          <a:blip r:embed="rId5"/>
          <a:stretch>
            <a:fillRect/>
          </a:stretch>
        </p:blipFill>
        <p:spPr>
          <a:xfrm>
            <a:off x="539552" y="1556792"/>
            <a:ext cx="4431276" cy="2240453"/>
          </a:xfrm>
          <a:prstGeom prst="rect">
            <a:avLst/>
          </a:prstGeom>
        </p:spPr>
      </p:pic>
      <p:sp>
        <p:nvSpPr>
          <p:cNvPr id="18" name="Rechteck 17">
            <a:extLst>
              <a:ext uri="{FF2B5EF4-FFF2-40B4-BE49-F238E27FC236}">
                <a16:creationId xmlns:a16="http://schemas.microsoft.com/office/drawing/2014/main" id="{EB8E3341-8EAE-4F50-F11C-B1B99EADA8B6}"/>
              </a:ext>
            </a:extLst>
          </p:cNvPr>
          <p:cNvSpPr/>
          <p:nvPr/>
        </p:nvSpPr>
        <p:spPr bwMode="auto">
          <a:xfrm>
            <a:off x="862342" y="2098402"/>
            <a:ext cx="1224136" cy="20591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20" name="Rectangle 8">
            <a:extLst>
              <a:ext uri="{FF2B5EF4-FFF2-40B4-BE49-F238E27FC236}">
                <a16:creationId xmlns:a16="http://schemas.microsoft.com/office/drawing/2014/main" id="{DF924A20-199A-919D-C925-908886D828B7}"/>
              </a:ext>
            </a:extLst>
          </p:cNvPr>
          <p:cNvSpPr>
            <a:spLocks noChangeArrowheads="1"/>
          </p:cNvSpPr>
          <p:nvPr/>
        </p:nvSpPr>
        <p:spPr bwMode="auto">
          <a:xfrm>
            <a:off x="3466459" y="2495185"/>
            <a:ext cx="1105541" cy="645457"/>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Nimmt die gesamte Höhe des Browser</a:t>
            </a:r>
          </a:p>
        </p:txBody>
      </p:sp>
      <p:cxnSp>
        <p:nvCxnSpPr>
          <p:cNvPr id="21" name="Gerade Verbindung mit Pfeil 20">
            <a:extLst>
              <a:ext uri="{FF2B5EF4-FFF2-40B4-BE49-F238E27FC236}">
                <a16:creationId xmlns:a16="http://schemas.microsoft.com/office/drawing/2014/main" id="{7C86DD3D-2B4F-ED36-08BE-E7F2C15F4F94}"/>
              </a:ext>
            </a:extLst>
          </p:cNvPr>
          <p:cNvCxnSpPr>
            <a:cxnSpLocks/>
            <a:stCxn id="20" idx="1"/>
          </p:cNvCxnSpPr>
          <p:nvPr/>
        </p:nvCxnSpPr>
        <p:spPr bwMode="auto">
          <a:xfrm flipH="1" flipV="1">
            <a:off x="2123728" y="2204864"/>
            <a:ext cx="1342731" cy="61305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Gerade Verbindung mit Pfeil 24">
            <a:extLst>
              <a:ext uri="{FF2B5EF4-FFF2-40B4-BE49-F238E27FC236}">
                <a16:creationId xmlns:a16="http://schemas.microsoft.com/office/drawing/2014/main" id="{6B120567-F5A3-8D33-CC06-1E277F72DBE6}"/>
              </a:ext>
            </a:extLst>
          </p:cNvPr>
          <p:cNvCxnSpPr>
            <a:cxnSpLocks/>
            <a:stCxn id="20" idx="3"/>
          </p:cNvCxnSpPr>
          <p:nvPr/>
        </p:nvCxnSpPr>
        <p:spPr bwMode="auto">
          <a:xfrm>
            <a:off x="4572000" y="2817914"/>
            <a:ext cx="2664296" cy="1121504"/>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Rechteck 27">
            <a:extLst>
              <a:ext uri="{FF2B5EF4-FFF2-40B4-BE49-F238E27FC236}">
                <a16:creationId xmlns:a16="http://schemas.microsoft.com/office/drawing/2014/main" id="{1C4A8A04-EF5D-A09C-E3BE-B5EFCCF5F38C}"/>
              </a:ext>
            </a:extLst>
          </p:cNvPr>
          <p:cNvSpPr/>
          <p:nvPr/>
        </p:nvSpPr>
        <p:spPr bwMode="auto">
          <a:xfrm>
            <a:off x="1691680" y="1750318"/>
            <a:ext cx="3279148" cy="20591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33" name="Rectangle 8">
            <a:extLst>
              <a:ext uri="{FF2B5EF4-FFF2-40B4-BE49-F238E27FC236}">
                <a16:creationId xmlns:a16="http://schemas.microsoft.com/office/drawing/2014/main" id="{9B0FB4D7-D391-A8BD-E906-CF243E6DFC98}"/>
              </a:ext>
            </a:extLst>
          </p:cNvPr>
          <p:cNvSpPr>
            <a:spLocks noChangeArrowheads="1"/>
          </p:cNvSpPr>
          <p:nvPr/>
        </p:nvSpPr>
        <p:spPr bwMode="auto">
          <a:xfrm>
            <a:off x="2865606" y="1178581"/>
            <a:ext cx="1105541" cy="457750"/>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100" b="1">
                <a:solidFill>
                  <a:srgbClr val="000099"/>
                </a:solidFill>
              </a:rPr>
              <a:t>Farbverlauf</a:t>
            </a:r>
          </a:p>
        </p:txBody>
      </p:sp>
    </p:spTree>
    <p:extLst>
      <p:ext uri="{BB962C8B-B14F-4D97-AF65-F5344CB8AC3E}">
        <p14:creationId xmlns:p14="http://schemas.microsoft.com/office/powerpoint/2010/main" val="2310107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8" grpId="0" animBg="1"/>
      <p:bldP spid="3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Verändere den Farbverlauf mit Breite des Fensters</a:t>
            </a:r>
          </a:p>
        </p:txBody>
      </p:sp>
      <p:pic>
        <p:nvPicPr>
          <p:cNvPr id="4" name="Grafik 3">
            <a:extLst>
              <a:ext uri="{FF2B5EF4-FFF2-40B4-BE49-F238E27FC236}">
                <a16:creationId xmlns:a16="http://schemas.microsoft.com/office/drawing/2014/main" id="{25AC14BD-7D13-6D50-27E6-15979FACE4BB}"/>
              </a:ext>
            </a:extLst>
          </p:cNvPr>
          <p:cNvPicPr>
            <a:picLocks noChangeAspect="1"/>
          </p:cNvPicPr>
          <p:nvPr/>
        </p:nvPicPr>
        <p:blipFill>
          <a:blip r:embed="rId3"/>
          <a:stretch>
            <a:fillRect/>
          </a:stretch>
        </p:blipFill>
        <p:spPr>
          <a:xfrm>
            <a:off x="539552" y="1433234"/>
            <a:ext cx="6354062" cy="3991532"/>
          </a:xfrm>
          <a:prstGeom prst="rect">
            <a:avLst/>
          </a:prstGeom>
        </p:spPr>
      </p:pic>
      <p:pic>
        <p:nvPicPr>
          <p:cNvPr id="6" name="Grafik 5">
            <a:extLst>
              <a:ext uri="{FF2B5EF4-FFF2-40B4-BE49-F238E27FC236}">
                <a16:creationId xmlns:a16="http://schemas.microsoft.com/office/drawing/2014/main" id="{8A77226A-CC54-A7EB-B27C-5661BD34F9F6}"/>
              </a:ext>
            </a:extLst>
          </p:cNvPr>
          <p:cNvPicPr>
            <a:picLocks noChangeAspect="1"/>
          </p:cNvPicPr>
          <p:nvPr/>
        </p:nvPicPr>
        <p:blipFill>
          <a:blip r:embed="rId4"/>
          <a:stretch>
            <a:fillRect/>
          </a:stretch>
        </p:blipFill>
        <p:spPr>
          <a:xfrm>
            <a:off x="1043608" y="5093579"/>
            <a:ext cx="2238802" cy="1622482"/>
          </a:xfrm>
          <a:prstGeom prst="rect">
            <a:avLst/>
          </a:prstGeom>
        </p:spPr>
      </p:pic>
      <p:pic>
        <p:nvPicPr>
          <p:cNvPr id="12" name="Grafik 11">
            <a:extLst>
              <a:ext uri="{FF2B5EF4-FFF2-40B4-BE49-F238E27FC236}">
                <a16:creationId xmlns:a16="http://schemas.microsoft.com/office/drawing/2014/main" id="{B0DF6F63-77E5-7105-AA7A-50090BE29046}"/>
              </a:ext>
            </a:extLst>
          </p:cNvPr>
          <p:cNvPicPr>
            <a:picLocks noChangeAspect="1"/>
          </p:cNvPicPr>
          <p:nvPr/>
        </p:nvPicPr>
        <p:blipFill>
          <a:blip r:embed="rId5"/>
          <a:stretch>
            <a:fillRect/>
          </a:stretch>
        </p:blipFill>
        <p:spPr>
          <a:xfrm>
            <a:off x="5376731" y="5085184"/>
            <a:ext cx="1473201" cy="1656184"/>
          </a:xfrm>
          <a:prstGeom prst="rect">
            <a:avLst/>
          </a:prstGeom>
        </p:spPr>
      </p:pic>
      <p:pic>
        <p:nvPicPr>
          <p:cNvPr id="14" name="Grafik 13">
            <a:extLst>
              <a:ext uri="{FF2B5EF4-FFF2-40B4-BE49-F238E27FC236}">
                <a16:creationId xmlns:a16="http://schemas.microsoft.com/office/drawing/2014/main" id="{C8CD0B76-A8B1-9CAA-A68D-166BD7F37A95}"/>
              </a:ext>
            </a:extLst>
          </p:cNvPr>
          <p:cNvPicPr>
            <a:picLocks noChangeAspect="1"/>
          </p:cNvPicPr>
          <p:nvPr/>
        </p:nvPicPr>
        <p:blipFill>
          <a:blip r:embed="rId6"/>
          <a:stretch>
            <a:fillRect/>
          </a:stretch>
        </p:blipFill>
        <p:spPr>
          <a:xfrm>
            <a:off x="7009284" y="5085184"/>
            <a:ext cx="1046983" cy="1630877"/>
          </a:xfrm>
          <a:prstGeom prst="rect">
            <a:avLst/>
          </a:prstGeom>
        </p:spPr>
      </p:pic>
      <p:pic>
        <p:nvPicPr>
          <p:cNvPr id="17" name="Grafik 16">
            <a:extLst>
              <a:ext uri="{FF2B5EF4-FFF2-40B4-BE49-F238E27FC236}">
                <a16:creationId xmlns:a16="http://schemas.microsoft.com/office/drawing/2014/main" id="{45338843-89DA-36B4-D672-58545A8B7B52}"/>
              </a:ext>
            </a:extLst>
          </p:cNvPr>
          <p:cNvPicPr>
            <a:picLocks noChangeAspect="1"/>
          </p:cNvPicPr>
          <p:nvPr/>
        </p:nvPicPr>
        <p:blipFill>
          <a:blip r:embed="rId7"/>
          <a:stretch>
            <a:fillRect/>
          </a:stretch>
        </p:blipFill>
        <p:spPr>
          <a:xfrm>
            <a:off x="3441763" y="5093579"/>
            <a:ext cx="1775615" cy="1622482"/>
          </a:xfrm>
          <a:prstGeom prst="rect">
            <a:avLst/>
          </a:prstGeom>
        </p:spPr>
      </p:pic>
      <p:sp>
        <p:nvSpPr>
          <p:cNvPr id="19" name="Rectangle 8">
            <a:extLst>
              <a:ext uri="{FF2B5EF4-FFF2-40B4-BE49-F238E27FC236}">
                <a16:creationId xmlns:a16="http://schemas.microsoft.com/office/drawing/2014/main" id="{9AC46564-EDF9-A783-C6C9-551498052A8D}"/>
              </a:ext>
            </a:extLst>
          </p:cNvPr>
          <p:cNvSpPr>
            <a:spLocks noChangeArrowheads="1"/>
          </p:cNvSpPr>
          <p:nvPr/>
        </p:nvSpPr>
        <p:spPr bwMode="auto">
          <a:xfrm>
            <a:off x="6732240" y="1531336"/>
            <a:ext cx="2259360"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Alternative Befehle für max/min breite.</a:t>
            </a:r>
          </a:p>
        </p:txBody>
      </p:sp>
      <p:sp>
        <p:nvSpPr>
          <p:cNvPr id="22" name="Rectangle 8">
            <a:extLst>
              <a:ext uri="{FF2B5EF4-FFF2-40B4-BE49-F238E27FC236}">
                <a16:creationId xmlns:a16="http://schemas.microsoft.com/office/drawing/2014/main" id="{1932E88D-722E-2553-1304-F2463043EF31}"/>
              </a:ext>
            </a:extLst>
          </p:cNvPr>
          <p:cNvSpPr>
            <a:spLocks noChangeArrowheads="1"/>
          </p:cNvSpPr>
          <p:nvPr/>
        </p:nvSpPr>
        <p:spPr bwMode="auto">
          <a:xfrm>
            <a:off x="6732240" y="2350163"/>
            <a:ext cx="2292626" cy="115084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FF0000"/>
                </a:solidFill>
              </a:rPr>
              <a:t>Max-Width</a:t>
            </a:r>
            <a:r>
              <a:rPr lang="de-DE" altLang="de-DE" sz="1200" b="1">
                <a:solidFill>
                  <a:srgbClr val="000099"/>
                </a:solidFill>
              </a:rPr>
              <a:t>:</a:t>
            </a:r>
          </a:p>
          <a:p>
            <a:pPr algn="ctr"/>
            <a:r>
              <a:rPr lang="de-DE" altLang="de-DE" sz="1200" b="1">
                <a:solidFill>
                  <a:srgbClr val="000099"/>
                </a:solidFill>
              </a:rPr>
              <a:t>Größte zuerst.</a:t>
            </a:r>
          </a:p>
          <a:p>
            <a:pPr algn="ctr"/>
            <a:r>
              <a:rPr lang="de-DE" altLang="de-DE" sz="1200" b="1">
                <a:solidFill>
                  <a:srgbClr val="000099"/>
                </a:solidFill>
              </a:rPr>
              <a:t>Lies: „Anwenden falls Breite </a:t>
            </a:r>
            <a:r>
              <a:rPr lang="de-DE" altLang="de-DE" sz="1200" b="1">
                <a:solidFill>
                  <a:srgbClr val="FF0000"/>
                </a:solidFill>
              </a:rPr>
              <a:t>kleiner</a:t>
            </a:r>
            <a:r>
              <a:rPr lang="de-DE" altLang="de-DE" sz="1200" b="1">
                <a:solidFill>
                  <a:srgbClr val="000099"/>
                </a:solidFill>
              </a:rPr>
              <a:t> als 1200px“</a:t>
            </a:r>
          </a:p>
        </p:txBody>
      </p:sp>
    </p:spTree>
    <p:extLst>
      <p:ext uri="{BB962C8B-B14F-4D97-AF65-F5344CB8AC3E}">
        <p14:creationId xmlns:p14="http://schemas.microsoft.com/office/powerpoint/2010/main" val="45176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2636763"/>
            <a:ext cx="8001000" cy="1584325"/>
          </a:xfrm>
        </p:spPr>
        <p:txBody>
          <a:bodyPr/>
          <a:lstStyle/>
          <a:p>
            <a:pPr algn="ctr" eaLnBrk="1" hangingPunct="1"/>
            <a:r>
              <a:rPr lang="de-DE" altLang="de-DE" sz="5400" i="1">
                <a:solidFill>
                  <a:srgbClr val="003399"/>
                </a:solidFill>
                <a:cs typeface="Times New Roman" panose="02020603050405020304" pitchFamily="18" charset="0"/>
              </a:rPr>
              <a:t>Desktop first</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Tree>
    <p:extLst>
      <p:ext uri="{BB962C8B-B14F-4D97-AF65-F5344CB8AC3E}">
        <p14:creationId xmlns:p14="http://schemas.microsoft.com/office/powerpoint/2010/main" val="904585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Grafik 20">
            <a:extLst>
              <a:ext uri="{FF2B5EF4-FFF2-40B4-BE49-F238E27FC236}">
                <a16:creationId xmlns:a16="http://schemas.microsoft.com/office/drawing/2014/main" id="{238240BE-7812-4644-9627-7E6B45DD699B}"/>
              </a:ext>
            </a:extLst>
          </p:cNvPr>
          <p:cNvPicPr>
            <a:picLocks noChangeAspect="1"/>
          </p:cNvPicPr>
          <p:nvPr/>
        </p:nvPicPr>
        <p:blipFill>
          <a:blip r:embed="rId3"/>
          <a:stretch>
            <a:fillRect/>
          </a:stretch>
        </p:blipFill>
        <p:spPr>
          <a:xfrm>
            <a:off x="1090126" y="2098817"/>
            <a:ext cx="6963747" cy="3781953"/>
          </a:xfrm>
          <a:prstGeom prst="rect">
            <a:avLst/>
          </a:prstGeom>
        </p:spPr>
      </p:pic>
      <p:sp>
        <p:nvSpPr>
          <p:cNvPr id="2" name="Titel 1">
            <a:extLst>
              <a:ext uri="{FF2B5EF4-FFF2-40B4-BE49-F238E27FC236}">
                <a16:creationId xmlns:a16="http://schemas.microsoft.com/office/drawing/2014/main" id="{8416F93C-A32A-575E-299E-93291255B361}"/>
              </a:ext>
            </a:extLst>
          </p:cNvPr>
          <p:cNvSpPr>
            <a:spLocks noGrp="1"/>
          </p:cNvSpPr>
          <p:nvPr>
            <p:ph type="title"/>
          </p:nvPr>
        </p:nvSpPr>
        <p:spPr/>
        <p:txBody>
          <a:bodyPr/>
          <a:lstStyle/>
          <a:p>
            <a:r>
              <a:rPr lang="de-DE"/>
              <a:t>Erste Webseite</a:t>
            </a:r>
            <a:br>
              <a:rPr lang="de-DE"/>
            </a:br>
            <a:r>
              <a:rPr lang="de-DE"/>
              <a:t>HTML-Code</a:t>
            </a:r>
          </a:p>
        </p:txBody>
      </p:sp>
      <p:sp>
        <p:nvSpPr>
          <p:cNvPr id="6" name="Rectangle 8">
            <a:extLst>
              <a:ext uri="{FF2B5EF4-FFF2-40B4-BE49-F238E27FC236}">
                <a16:creationId xmlns:a16="http://schemas.microsoft.com/office/drawing/2014/main" id="{0C8B9362-7CFC-DC26-8716-FDAD8E2147AF}"/>
              </a:ext>
            </a:extLst>
          </p:cNvPr>
          <p:cNvSpPr>
            <a:spLocks noChangeArrowheads="1"/>
          </p:cNvSpPr>
          <p:nvPr/>
        </p:nvSpPr>
        <p:spPr bwMode="auto">
          <a:xfrm>
            <a:off x="2123728" y="5825579"/>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&lt;Tab&gt; </a:t>
            </a:r>
          </a:p>
          <a:p>
            <a:pPr algn="ctr"/>
            <a:r>
              <a:rPr lang="de-DE" altLang="de-DE" sz="1400" b="1">
                <a:solidFill>
                  <a:srgbClr val="000099"/>
                </a:solidFill>
              </a:rPr>
              <a:t>Erzeugt Blindtext</a:t>
            </a:r>
          </a:p>
        </p:txBody>
      </p:sp>
      <p:sp>
        <p:nvSpPr>
          <p:cNvPr id="7" name="Line 17">
            <a:extLst>
              <a:ext uri="{FF2B5EF4-FFF2-40B4-BE49-F238E27FC236}">
                <a16:creationId xmlns:a16="http://schemas.microsoft.com/office/drawing/2014/main" id="{F7A93CF9-4341-226F-8B05-DB59BB659332}"/>
              </a:ext>
            </a:extLst>
          </p:cNvPr>
          <p:cNvSpPr>
            <a:spLocks noChangeShapeType="1"/>
          </p:cNvSpPr>
          <p:nvPr/>
        </p:nvSpPr>
        <p:spPr bwMode="auto">
          <a:xfrm flipH="1" flipV="1">
            <a:off x="2051720" y="5013176"/>
            <a:ext cx="1368152" cy="812403"/>
          </a:xfrm>
          <a:prstGeom prst="line">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 name="Line 17">
            <a:extLst>
              <a:ext uri="{FF2B5EF4-FFF2-40B4-BE49-F238E27FC236}">
                <a16:creationId xmlns:a16="http://schemas.microsoft.com/office/drawing/2014/main" id="{DC9B2223-D6E8-3441-E2A2-EB4EC28BDFA6}"/>
              </a:ext>
            </a:extLst>
          </p:cNvPr>
          <p:cNvSpPr>
            <a:spLocks noChangeShapeType="1"/>
          </p:cNvSpPr>
          <p:nvPr/>
        </p:nvSpPr>
        <p:spPr bwMode="auto">
          <a:xfrm flipH="1" flipV="1">
            <a:off x="2083160" y="5419377"/>
            <a:ext cx="1264704" cy="406202"/>
          </a:xfrm>
          <a:prstGeom prst="line">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9" name="Rectangle 8">
            <a:extLst>
              <a:ext uri="{FF2B5EF4-FFF2-40B4-BE49-F238E27FC236}">
                <a16:creationId xmlns:a16="http://schemas.microsoft.com/office/drawing/2014/main" id="{1CCA66E7-DCE1-7544-48D2-27BC58C565D9}"/>
              </a:ext>
            </a:extLst>
          </p:cNvPr>
          <p:cNvSpPr>
            <a:spLocks noChangeArrowheads="1"/>
          </p:cNvSpPr>
          <p:nvPr/>
        </p:nvSpPr>
        <p:spPr bwMode="auto">
          <a:xfrm>
            <a:off x="6155060" y="4759183"/>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Zeigt Zufallsbild 800x400</a:t>
            </a:r>
          </a:p>
        </p:txBody>
      </p:sp>
      <p:cxnSp>
        <p:nvCxnSpPr>
          <p:cNvPr id="13" name="Gerade Verbindung mit Pfeil 12">
            <a:extLst>
              <a:ext uri="{FF2B5EF4-FFF2-40B4-BE49-F238E27FC236}">
                <a16:creationId xmlns:a16="http://schemas.microsoft.com/office/drawing/2014/main" id="{21AF3766-A86B-06CD-0AB7-F4D70AEC4258}"/>
              </a:ext>
            </a:extLst>
          </p:cNvPr>
          <p:cNvCxnSpPr>
            <a:stCxn id="9" idx="1"/>
          </p:cNvCxnSpPr>
          <p:nvPr/>
        </p:nvCxnSpPr>
        <p:spPr bwMode="auto">
          <a:xfrm flipH="1">
            <a:off x="5063926" y="5119546"/>
            <a:ext cx="1091134" cy="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5500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Desktop first (Mobile second)</a:t>
            </a:r>
          </a:p>
        </p:txBody>
      </p:sp>
      <p:sp>
        <p:nvSpPr>
          <p:cNvPr id="22" name="Rectangle 8">
            <a:extLst>
              <a:ext uri="{FF2B5EF4-FFF2-40B4-BE49-F238E27FC236}">
                <a16:creationId xmlns:a16="http://schemas.microsoft.com/office/drawing/2014/main" id="{1932E88D-722E-2553-1304-F2463043EF31}"/>
              </a:ext>
            </a:extLst>
          </p:cNvPr>
          <p:cNvSpPr>
            <a:spLocks noChangeArrowheads="1"/>
          </p:cNvSpPr>
          <p:nvPr/>
        </p:nvSpPr>
        <p:spPr bwMode="auto">
          <a:xfrm>
            <a:off x="6819213" y="5443734"/>
            <a:ext cx="2292626" cy="115084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Header: 100% Breite</a:t>
            </a:r>
          </a:p>
          <a:p>
            <a:pPr algn="ctr"/>
            <a:r>
              <a:rPr lang="de-DE" altLang="de-DE" sz="1200" b="1">
                <a:solidFill>
                  <a:srgbClr val="000099"/>
                </a:solidFill>
              </a:rPr>
              <a:t>Section: Spalten untereinander</a:t>
            </a:r>
          </a:p>
        </p:txBody>
      </p:sp>
      <p:pic>
        <p:nvPicPr>
          <p:cNvPr id="3" name="Grafik 2">
            <a:extLst>
              <a:ext uri="{FF2B5EF4-FFF2-40B4-BE49-F238E27FC236}">
                <a16:creationId xmlns:a16="http://schemas.microsoft.com/office/drawing/2014/main" id="{D331B9CB-B11B-A090-15B5-53DD5E1D2AEB}"/>
              </a:ext>
            </a:extLst>
          </p:cNvPr>
          <p:cNvPicPr>
            <a:picLocks noChangeAspect="1"/>
          </p:cNvPicPr>
          <p:nvPr/>
        </p:nvPicPr>
        <p:blipFill>
          <a:blip r:embed="rId3"/>
          <a:stretch>
            <a:fillRect/>
          </a:stretch>
        </p:blipFill>
        <p:spPr>
          <a:xfrm>
            <a:off x="3419872" y="1392337"/>
            <a:ext cx="3287460" cy="3824983"/>
          </a:xfrm>
          <a:prstGeom prst="rect">
            <a:avLst/>
          </a:prstGeom>
        </p:spPr>
      </p:pic>
      <p:pic>
        <p:nvPicPr>
          <p:cNvPr id="7" name="Grafik 6">
            <a:extLst>
              <a:ext uri="{FF2B5EF4-FFF2-40B4-BE49-F238E27FC236}">
                <a16:creationId xmlns:a16="http://schemas.microsoft.com/office/drawing/2014/main" id="{A4839DCE-4BA5-8CA5-8266-2884F8C71178}"/>
              </a:ext>
            </a:extLst>
          </p:cNvPr>
          <p:cNvPicPr>
            <a:picLocks noChangeAspect="1"/>
          </p:cNvPicPr>
          <p:nvPr/>
        </p:nvPicPr>
        <p:blipFill>
          <a:blip r:embed="rId4"/>
          <a:stretch>
            <a:fillRect/>
          </a:stretch>
        </p:blipFill>
        <p:spPr>
          <a:xfrm>
            <a:off x="7020272" y="1392337"/>
            <a:ext cx="1961411" cy="3836863"/>
          </a:xfrm>
          <a:prstGeom prst="rect">
            <a:avLst/>
          </a:prstGeom>
        </p:spPr>
      </p:pic>
      <p:sp>
        <p:nvSpPr>
          <p:cNvPr id="8" name="Rechteck 7">
            <a:extLst>
              <a:ext uri="{FF2B5EF4-FFF2-40B4-BE49-F238E27FC236}">
                <a16:creationId xmlns:a16="http://schemas.microsoft.com/office/drawing/2014/main" id="{4E46CDD8-71B7-34C9-87B6-C7E1D35718E7}"/>
              </a:ext>
            </a:extLst>
          </p:cNvPr>
          <p:cNvSpPr/>
          <p:nvPr/>
        </p:nvSpPr>
        <p:spPr bwMode="auto">
          <a:xfrm>
            <a:off x="7110580" y="1752377"/>
            <a:ext cx="1709892" cy="2160240"/>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9" name="Rechteck 8">
            <a:extLst>
              <a:ext uri="{FF2B5EF4-FFF2-40B4-BE49-F238E27FC236}">
                <a16:creationId xmlns:a16="http://schemas.microsoft.com/office/drawing/2014/main" id="{F6473B48-08AD-A4DE-1969-E74E1458CD54}"/>
              </a:ext>
            </a:extLst>
          </p:cNvPr>
          <p:cNvSpPr/>
          <p:nvPr/>
        </p:nvSpPr>
        <p:spPr bwMode="auto">
          <a:xfrm>
            <a:off x="7110580" y="3984625"/>
            <a:ext cx="1709892" cy="1244575"/>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pic>
        <p:nvPicPr>
          <p:cNvPr id="15" name="Grafik 14">
            <a:extLst>
              <a:ext uri="{FF2B5EF4-FFF2-40B4-BE49-F238E27FC236}">
                <a16:creationId xmlns:a16="http://schemas.microsoft.com/office/drawing/2014/main" id="{B758BD30-F589-5821-DA9D-3F1E6D8E11AD}"/>
              </a:ext>
            </a:extLst>
          </p:cNvPr>
          <p:cNvPicPr>
            <a:picLocks noChangeAspect="1"/>
          </p:cNvPicPr>
          <p:nvPr/>
        </p:nvPicPr>
        <p:blipFill>
          <a:blip r:embed="rId5"/>
          <a:stretch>
            <a:fillRect/>
          </a:stretch>
        </p:blipFill>
        <p:spPr>
          <a:xfrm>
            <a:off x="547315" y="1484784"/>
            <a:ext cx="2724530" cy="3372321"/>
          </a:xfrm>
          <a:prstGeom prst="rect">
            <a:avLst/>
          </a:prstGeom>
        </p:spPr>
      </p:pic>
    </p:spTree>
    <p:extLst>
      <p:ext uri="{BB962C8B-B14F-4D97-AF65-F5344CB8AC3E}">
        <p14:creationId xmlns:p14="http://schemas.microsoft.com/office/powerpoint/2010/main" val="3403585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2636763"/>
            <a:ext cx="8001000" cy="1584325"/>
          </a:xfrm>
        </p:spPr>
        <p:txBody>
          <a:bodyPr/>
          <a:lstStyle/>
          <a:p>
            <a:pPr algn="ctr" eaLnBrk="1" hangingPunct="1"/>
            <a:r>
              <a:rPr lang="de-DE" altLang="de-DE" sz="5400" i="1">
                <a:solidFill>
                  <a:srgbClr val="003399"/>
                </a:solidFill>
                <a:cs typeface="Times New Roman" panose="02020603050405020304" pitchFamily="18" charset="0"/>
              </a:rPr>
              <a:t>Mobile first</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Tree>
    <p:extLst>
      <p:ext uri="{BB962C8B-B14F-4D97-AF65-F5344CB8AC3E}">
        <p14:creationId xmlns:p14="http://schemas.microsoft.com/office/powerpoint/2010/main" val="1738835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E1A85335-8C76-49A0-004A-341A42E29937}"/>
              </a:ext>
            </a:extLst>
          </p:cNvPr>
          <p:cNvPicPr>
            <a:picLocks noChangeAspect="1"/>
          </p:cNvPicPr>
          <p:nvPr/>
        </p:nvPicPr>
        <p:blipFill>
          <a:blip r:embed="rId3"/>
          <a:stretch>
            <a:fillRect/>
          </a:stretch>
        </p:blipFill>
        <p:spPr>
          <a:xfrm>
            <a:off x="464860" y="1520654"/>
            <a:ext cx="2932496" cy="4927941"/>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Mobile first (Desktop second)</a:t>
            </a:r>
          </a:p>
        </p:txBody>
      </p:sp>
      <p:sp>
        <p:nvSpPr>
          <p:cNvPr id="22" name="Rectangle 8">
            <a:extLst>
              <a:ext uri="{FF2B5EF4-FFF2-40B4-BE49-F238E27FC236}">
                <a16:creationId xmlns:a16="http://schemas.microsoft.com/office/drawing/2014/main" id="{1932E88D-722E-2553-1304-F2463043EF31}"/>
              </a:ext>
            </a:extLst>
          </p:cNvPr>
          <p:cNvSpPr>
            <a:spLocks noChangeArrowheads="1"/>
          </p:cNvSpPr>
          <p:nvPr/>
        </p:nvSpPr>
        <p:spPr bwMode="auto">
          <a:xfrm>
            <a:off x="3330669" y="5402355"/>
            <a:ext cx="2292626" cy="115084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Design für eine Spalte (einfach), dann nachträglich Flexbox über media-query einfügen</a:t>
            </a:r>
          </a:p>
        </p:txBody>
      </p:sp>
      <p:pic>
        <p:nvPicPr>
          <p:cNvPr id="3" name="Grafik 2">
            <a:extLst>
              <a:ext uri="{FF2B5EF4-FFF2-40B4-BE49-F238E27FC236}">
                <a16:creationId xmlns:a16="http://schemas.microsoft.com/office/drawing/2014/main" id="{D331B9CB-B11B-A090-15B5-53DD5E1D2AEB}"/>
              </a:ext>
            </a:extLst>
          </p:cNvPr>
          <p:cNvPicPr>
            <a:picLocks noChangeAspect="1"/>
          </p:cNvPicPr>
          <p:nvPr/>
        </p:nvPicPr>
        <p:blipFill>
          <a:blip r:embed="rId4"/>
          <a:stretch>
            <a:fillRect/>
          </a:stretch>
        </p:blipFill>
        <p:spPr>
          <a:xfrm>
            <a:off x="5605020" y="1392337"/>
            <a:ext cx="3287460" cy="3824983"/>
          </a:xfrm>
          <a:prstGeom prst="rect">
            <a:avLst/>
          </a:prstGeom>
        </p:spPr>
      </p:pic>
      <p:pic>
        <p:nvPicPr>
          <p:cNvPr id="7" name="Grafik 6">
            <a:extLst>
              <a:ext uri="{FF2B5EF4-FFF2-40B4-BE49-F238E27FC236}">
                <a16:creationId xmlns:a16="http://schemas.microsoft.com/office/drawing/2014/main" id="{A4839DCE-4BA5-8CA5-8266-2884F8C71178}"/>
              </a:ext>
            </a:extLst>
          </p:cNvPr>
          <p:cNvPicPr>
            <a:picLocks noChangeAspect="1"/>
          </p:cNvPicPr>
          <p:nvPr/>
        </p:nvPicPr>
        <p:blipFill>
          <a:blip r:embed="rId5"/>
          <a:stretch>
            <a:fillRect/>
          </a:stretch>
        </p:blipFill>
        <p:spPr>
          <a:xfrm>
            <a:off x="3491880" y="1392337"/>
            <a:ext cx="1961411" cy="3836863"/>
          </a:xfrm>
          <a:prstGeom prst="rect">
            <a:avLst/>
          </a:prstGeom>
        </p:spPr>
      </p:pic>
      <p:sp>
        <p:nvSpPr>
          <p:cNvPr id="8" name="Rechteck 7">
            <a:extLst>
              <a:ext uri="{FF2B5EF4-FFF2-40B4-BE49-F238E27FC236}">
                <a16:creationId xmlns:a16="http://schemas.microsoft.com/office/drawing/2014/main" id="{4E46CDD8-71B7-34C9-87B6-C7E1D35718E7}"/>
              </a:ext>
            </a:extLst>
          </p:cNvPr>
          <p:cNvSpPr/>
          <p:nvPr/>
        </p:nvSpPr>
        <p:spPr bwMode="auto">
          <a:xfrm>
            <a:off x="5605020" y="1752377"/>
            <a:ext cx="3215452" cy="2396703"/>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9" name="Rechteck 8">
            <a:extLst>
              <a:ext uri="{FF2B5EF4-FFF2-40B4-BE49-F238E27FC236}">
                <a16:creationId xmlns:a16="http://schemas.microsoft.com/office/drawing/2014/main" id="{F6473B48-08AD-A4DE-1969-E74E1458CD54}"/>
              </a:ext>
            </a:extLst>
          </p:cNvPr>
          <p:cNvSpPr/>
          <p:nvPr/>
        </p:nvSpPr>
        <p:spPr bwMode="auto">
          <a:xfrm>
            <a:off x="5605020" y="4221088"/>
            <a:ext cx="3215452" cy="956543"/>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2427791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49D9DCA-DE08-746A-14F7-161B23DECFA5}"/>
              </a:ext>
            </a:extLst>
          </p:cNvPr>
          <p:cNvSpPr>
            <a:spLocks noGrp="1" noChangeArrowheads="1"/>
          </p:cNvSpPr>
          <p:nvPr>
            <p:ph type="ctrTitle"/>
          </p:nvPr>
        </p:nvSpPr>
        <p:spPr>
          <a:xfrm>
            <a:off x="827584" y="2636763"/>
            <a:ext cx="8001000" cy="1584325"/>
          </a:xfrm>
        </p:spPr>
        <p:txBody>
          <a:bodyPr/>
          <a:lstStyle/>
          <a:p>
            <a:pPr algn="ctr" eaLnBrk="1" hangingPunct="1"/>
            <a:r>
              <a:rPr lang="de-DE" altLang="de-DE" sz="5400" i="1">
                <a:solidFill>
                  <a:srgbClr val="003399"/>
                </a:solidFill>
                <a:cs typeface="Times New Roman" panose="02020603050405020304" pitchFamily="18" charset="0"/>
              </a:rPr>
              <a:t>Final Challenge</a:t>
            </a:r>
          </a:p>
        </p:txBody>
      </p:sp>
      <p:sp>
        <p:nvSpPr>
          <p:cNvPr id="9219" name="AutoShape 4" descr="Z">
            <a:extLst>
              <a:ext uri="{FF2B5EF4-FFF2-40B4-BE49-F238E27FC236}">
                <a16:creationId xmlns:a16="http://schemas.microsoft.com/office/drawing/2014/main" id="{A40796E2-F7AA-CBBB-8F20-85D19B4F4CF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0" name="AutoShape 5" descr="Z">
            <a:extLst>
              <a:ext uri="{FF2B5EF4-FFF2-40B4-BE49-F238E27FC236}">
                <a16:creationId xmlns:a16="http://schemas.microsoft.com/office/drawing/2014/main" id="{311094B7-E730-4AF9-8E88-B8E3DD5A2B46}"/>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
        <p:nvSpPr>
          <p:cNvPr id="9221" name="AutoShape 6" descr="Z">
            <a:extLst>
              <a:ext uri="{FF2B5EF4-FFF2-40B4-BE49-F238E27FC236}">
                <a16:creationId xmlns:a16="http://schemas.microsoft.com/office/drawing/2014/main" id="{0429337A-0F44-CC8F-DEE2-1C35CFA701EA}"/>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spcAft>
                <a:spcPct val="50000"/>
              </a:spcAft>
              <a:buBlip>
                <a:blip r:embed="rId3"/>
              </a:buBlip>
              <a:defRPr sz="2400">
                <a:solidFill>
                  <a:schemeClr val="tx1"/>
                </a:solidFill>
                <a:latin typeface="Arial" panose="020B0604020202020204" pitchFamily="34" charset="0"/>
              </a:defRPr>
            </a:lvl1pPr>
            <a:lvl2pPr marL="742950" indent="-285750">
              <a:spcBef>
                <a:spcPct val="20000"/>
              </a:spcBef>
              <a:spcAft>
                <a:spcPct val="40000"/>
              </a:spcAft>
              <a:buFont typeface="Wingdings 2" panose="05020102010507070707" pitchFamily="18" charset="2"/>
              <a:buBlip>
                <a:blip r:embed="rId3"/>
              </a:buBlip>
              <a:defRPr sz="2000">
                <a:solidFill>
                  <a:schemeClr val="tx1"/>
                </a:solidFill>
                <a:latin typeface="Arial" panose="020B0604020202020204" pitchFamily="34" charset="0"/>
              </a:defRPr>
            </a:lvl2pPr>
            <a:lvl3pPr marL="1143000" indent="-228600">
              <a:spcBef>
                <a:spcPct val="20000"/>
              </a:spcBef>
              <a:spcAft>
                <a:spcPct val="30000"/>
              </a:spcAft>
              <a:buBlip>
                <a:blip r:embed="rId3"/>
              </a:buBlip>
              <a:defRPr>
                <a:solidFill>
                  <a:schemeClr val="tx1"/>
                </a:solidFill>
                <a:latin typeface="Arial" panose="020B0604020202020204" pitchFamily="34" charset="0"/>
              </a:defRPr>
            </a:lvl3pPr>
            <a:lvl4pPr marL="1600200" indent="-228600">
              <a:spcBef>
                <a:spcPct val="20000"/>
              </a:spcBef>
              <a:spcAft>
                <a:spcPct val="20000"/>
              </a:spcAft>
              <a:buBlip>
                <a:blip r:embed="rId3"/>
              </a:buBlip>
              <a:defRPr sz="1600">
                <a:solidFill>
                  <a:schemeClr val="tx1"/>
                </a:solidFill>
                <a:latin typeface="Arial" panose="020B0604020202020204" pitchFamily="34" charset="0"/>
              </a:defRPr>
            </a:lvl4pPr>
            <a:lvl5pPr marL="2057400" indent="-228600">
              <a:spcBef>
                <a:spcPct val="20000"/>
              </a:spcBef>
              <a:spcAft>
                <a:spcPct val="10000"/>
              </a:spcAft>
              <a:buBlip>
                <a:blip r:embed="rId3"/>
              </a:buBlip>
              <a:defRPr sz="1400">
                <a:solidFill>
                  <a:schemeClr val="tx1"/>
                </a:solidFill>
                <a:latin typeface="Arial" panose="020B0604020202020204" pitchFamily="34" charset="0"/>
              </a:defRPr>
            </a:lvl5pPr>
            <a:lvl6pPr marL="25146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6pPr>
            <a:lvl7pPr marL="29718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7pPr>
            <a:lvl8pPr marL="34290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8pPr>
            <a:lvl9pPr marL="3886200" indent="-228600" eaLnBrk="0" fontAlgn="base" hangingPunct="0">
              <a:spcBef>
                <a:spcPct val="20000"/>
              </a:spcBef>
              <a:spcAft>
                <a:spcPct val="10000"/>
              </a:spcAft>
              <a:buBlip>
                <a:blip r:embed="rId3"/>
              </a:buBlip>
              <a:defRPr sz="1400">
                <a:solidFill>
                  <a:schemeClr val="tx1"/>
                </a:solidFill>
                <a:latin typeface="Arial" panose="020B0604020202020204" pitchFamily="34" charset="0"/>
              </a:defRPr>
            </a:lvl9pPr>
          </a:lstStyle>
          <a:p>
            <a:pPr algn="ctr">
              <a:spcBef>
                <a:spcPct val="0"/>
              </a:spcBef>
              <a:spcAft>
                <a:spcPct val="0"/>
              </a:spcAft>
              <a:buFontTx/>
              <a:buNone/>
            </a:pPr>
            <a:endParaRPr lang="de-DE" altLang="de-DE">
              <a:latin typeface="Verdana" panose="020B0604030504040204" pitchFamily="34" charset="0"/>
            </a:endParaRPr>
          </a:p>
        </p:txBody>
      </p:sp>
    </p:spTree>
    <p:extLst>
      <p:ext uri="{BB962C8B-B14F-4D97-AF65-F5344CB8AC3E}">
        <p14:creationId xmlns:p14="http://schemas.microsoft.com/office/powerpoint/2010/main" val="1802626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Final Challenge</a:t>
            </a:r>
          </a:p>
        </p:txBody>
      </p:sp>
      <p:pic>
        <p:nvPicPr>
          <p:cNvPr id="5" name="Grafik 4">
            <a:extLst>
              <a:ext uri="{FF2B5EF4-FFF2-40B4-BE49-F238E27FC236}">
                <a16:creationId xmlns:a16="http://schemas.microsoft.com/office/drawing/2014/main" id="{D8D34D79-C19A-985D-BEE6-51E0F58E7440}"/>
              </a:ext>
            </a:extLst>
          </p:cNvPr>
          <p:cNvPicPr>
            <a:picLocks noChangeAspect="1"/>
          </p:cNvPicPr>
          <p:nvPr/>
        </p:nvPicPr>
        <p:blipFill>
          <a:blip r:embed="rId3"/>
          <a:stretch>
            <a:fillRect/>
          </a:stretch>
        </p:blipFill>
        <p:spPr>
          <a:xfrm>
            <a:off x="827584" y="1412776"/>
            <a:ext cx="2656167" cy="5243243"/>
          </a:xfrm>
          <a:prstGeom prst="rect">
            <a:avLst/>
          </a:prstGeom>
        </p:spPr>
      </p:pic>
      <p:pic>
        <p:nvPicPr>
          <p:cNvPr id="13" name="Grafik 12">
            <a:extLst>
              <a:ext uri="{FF2B5EF4-FFF2-40B4-BE49-F238E27FC236}">
                <a16:creationId xmlns:a16="http://schemas.microsoft.com/office/drawing/2014/main" id="{29F96A8C-71F6-FA4F-5587-1EC58352BB02}"/>
              </a:ext>
            </a:extLst>
          </p:cNvPr>
          <p:cNvPicPr>
            <a:picLocks noChangeAspect="1"/>
          </p:cNvPicPr>
          <p:nvPr/>
        </p:nvPicPr>
        <p:blipFill>
          <a:blip r:embed="rId4"/>
          <a:stretch>
            <a:fillRect/>
          </a:stretch>
        </p:blipFill>
        <p:spPr>
          <a:xfrm>
            <a:off x="3779912" y="1412776"/>
            <a:ext cx="5129652" cy="3295013"/>
          </a:xfrm>
          <a:prstGeom prst="rect">
            <a:avLst/>
          </a:prstGeom>
        </p:spPr>
      </p:pic>
      <p:sp>
        <p:nvSpPr>
          <p:cNvPr id="14" name="Rectangle 8">
            <a:extLst>
              <a:ext uri="{FF2B5EF4-FFF2-40B4-BE49-F238E27FC236}">
                <a16:creationId xmlns:a16="http://schemas.microsoft.com/office/drawing/2014/main" id="{E2966021-96CF-EE98-BBA2-E7DBED1E3867}"/>
              </a:ext>
            </a:extLst>
          </p:cNvPr>
          <p:cNvSpPr>
            <a:spLocks noChangeArrowheads="1"/>
          </p:cNvSpPr>
          <p:nvPr/>
        </p:nvSpPr>
        <p:spPr bwMode="auto">
          <a:xfrm>
            <a:off x="4860032" y="4840205"/>
            <a:ext cx="2292626" cy="115084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200" b="1">
                <a:solidFill>
                  <a:srgbClr val="000099"/>
                </a:solidFill>
              </a:rPr>
              <a:t>Siehe PDF</a:t>
            </a:r>
          </a:p>
          <a:p>
            <a:pPr algn="ctr"/>
            <a:r>
              <a:rPr lang="de-DE" altLang="de-DE" sz="1200" b="1">
                <a:solidFill>
                  <a:srgbClr val="000099"/>
                </a:solidFill>
              </a:rPr>
              <a:t>008-final-challenge.pdf</a:t>
            </a:r>
          </a:p>
        </p:txBody>
      </p:sp>
    </p:spTree>
    <p:extLst>
      <p:ext uri="{BB962C8B-B14F-4D97-AF65-F5344CB8AC3E}">
        <p14:creationId xmlns:p14="http://schemas.microsoft.com/office/powerpoint/2010/main" val="3435654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Ohne Formatierung</a:t>
            </a:r>
          </a:p>
        </p:txBody>
      </p:sp>
      <p:pic>
        <p:nvPicPr>
          <p:cNvPr id="7" name="Grafik 6">
            <a:extLst>
              <a:ext uri="{FF2B5EF4-FFF2-40B4-BE49-F238E27FC236}">
                <a16:creationId xmlns:a16="http://schemas.microsoft.com/office/drawing/2014/main" id="{AF8E876D-1BFE-F12A-A0DA-7F1E1B5FA1B7}"/>
              </a:ext>
            </a:extLst>
          </p:cNvPr>
          <p:cNvPicPr>
            <a:picLocks noChangeAspect="1"/>
          </p:cNvPicPr>
          <p:nvPr/>
        </p:nvPicPr>
        <p:blipFill>
          <a:blip r:embed="rId2"/>
          <a:stretch>
            <a:fillRect/>
          </a:stretch>
        </p:blipFill>
        <p:spPr>
          <a:xfrm>
            <a:off x="544016" y="1741940"/>
            <a:ext cx="8316416" cy="4811260"/>
          </a:xfrm>
          <a:prstGeom prst="rect">
            <a:avLst/>
          </a:prstGeom>
        </p:spPr>
      </p:pic>
    </p:spTree>
    <p:extLst>
      <p:ext uri="{BB962C8B-B14F-4D97-AF65-F5344CB8AC3E}">
        <p14:creationId xmlns:p14="http://schemas.microsoft.com/office/powerpoint/2010/main" val="1824207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BAA4E601-A170-3D12-CD13-D473009FE456}"/>
              </a:ext>
            </a:extLst>
          </p:cNvPr>
          <p:cNvPicPr>
            <a:picLocks noChangeAspect="1"/>
          </p:cNvPicPr>
          <p:nvPr/>
        </p:nvPicPr>
        <p:blipFill>
          <a:blip r:embed="rId2"/>
          <a:stretch>
            <a:fillRect/>
          </a:stretch>
        </p:blipFill>
        <p:spPr>
          <a:xfrm>
            <a:off x="611560" y="1590786"/>
            <a:ext cx="2914165" cy="4869160"/>
          </a:xfrm>
          <a:prstGeom prst="rect">
            <a:avLst/>
          </a:prstGeom>
        </p:spPr>
      </p:pic>
      <p:pic>
        <p:nvPicPr>
          <p:cNvPr id="18" name="Grafik 17">
            <a:extLst>
              <a:ext uri="{FF2B5EF4-FFF2-40B4-BE49-F238E27FC236}">
                <a16:creationId xmlns:a16="http://schemas.microsoft.com/office/drawing/2014/main" id="{9B544BFC-B862-8306-D71D-0B278645C1F7}"/>
              </a:ext>
            </a:extLst>
          </p:cNvPr>
          <p:cNvPicPr>
            <a:picLocks noChangeAspect="1"/>
          </p:cNvPicPr>
          <p:nvPr/>
        </p:nvPicPr>
        <p:blipFill>
          <a:blip r:embed="rId3"/>
          <a:stretch>
            <a:fillRect/>
          </a:stretch>
        </p:blipFill>
        <p:spPr>
          <a:xfrm>
            <a:off x="6516496" y="1268760"/>
            <a:ext cx="2520000" cy="5606137"/>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Ohne Formatierung, schon „fast“ responsive</a:t>
            </a:r>
          </a:p>
        </p:txBody>
      </p:sp>
      <p:sp>
        <p:nvSpPr>
          <p:cNvPr id="8" name="Rectangle 8">
            <a:extLst>
              <a:ext uri="{FF2B5EF4-FFF2-40B4-BE49-F238E27FC236}">
                <a16:creationId xmlns:a16="http://schemas.microsoft.com/office/drawing/2014/main" id="{0133599D-0D0B-B9B0-5C7C-5713811E9CA7}"/>
              </a:ext>
            </a:extLst>
          </p:cNvPr>
          <p:cNvSpPr>
            <a:spLocks noChangeArrowheads="1"/>
          </p:cNvSpPr>
          <p:nvPr/>
        </p:nvSpPr>
        <p:spPr bwMode="auto">
          <a:xfrm>
            <a:off x="3707904" y="1484784"/>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Schon fast responsive.</a:t>
            </a:r>
          </a:p>
        </p:txBody>
      </p:sp>
      <p:cxnSp>
        <p:nvCxnSpPr>
          <p:cNvPr id="9" name="Gerade Verbindung mit Pfeil 8">
            <a:extLst>
              <a:ext uri="{FF2B5EF4-FFF2-40B4-BE49-F238E27FC236}">
                <a16:creationId xmlns:a16="http://schemas.microsoft.com/office/drawing/2014/main" id="{D2EDE29D-8409-029C-E40A-011879272D04}"/>
              </a:ext>
            </a:extLst>
          </p:cNvPr>
          <p:cNvCxnSpPr/>
          <p:nvPr/>
        </p:nvCxnSpPr>
        <p:spPr bwMode="auto">
          <a:xfrm flipH="1">
            <a:off x="2627784" y="1844824"/>
            <a:ext cx="1080120" cy="648072"/>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8">
            <a:extLst>
              <a:ext uri="{FF2B5EF4-FFF2-40B4-BE49-F238E27FC236}">
                <a16:creationId xmlns:a16="http://schemas.microsoft.com/office/drawing/2014/main" id="{33BBAAD1-98B3-C595-92AD-1C8A22BC5D0A}"/>
              </a:ext>
            </a:extLst>
          </p:cNvPr>
          <p:cNvSpPr>
            <a:spLocks noChangeArrowheads="1"/>
          </p:cNvSpPr>
          <p:nvPr/>
        </p:nvSpPr>
        <p:spPr bwMode="auto">
          <a:xfrm>
            <a:off x="3707904" y="2388839"/>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Allerdings das Bild passt sich nicht an</a:t>
            </a:r>
          </a:p>
        </p:txBody>
      </p:sp>
      <p:cxnSp>
        <p:nvCxnSpPr>
          <p:cNvPr id="12" name="Gerade Verbindung mit Pfeil 11">
            <a:extLst>
              <a:ext uri="{FF2B5EF4-FFF2-40B4-BE49-F238E27FC236}">
                <a16:creationId xmlns:a16="http://schemas.microsoft.com/office/drawing/2014/main" id="{EC3C89EA-AF3F-7A41-8208-10C85CAF4E26}"/>
              </a:ext>
            </a:extLst>
          </p:cNvPr>
          <p:cNvCxnSpPr>
            <a:stCxn id="11" idx="2"/>
          </p:cNvCxnSpPr>
          <p:nvPr/>
        </p:nvCxnSpPr>
        <p:spPr bwMode="auto">
          <a:xfrm>
            <a:off x="5040610" y="3109564"/>
            <a:ext cx="3059782" cy="1831604"/>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9377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img max-width:100% macht Bilder responsive</a:t>
            </a:r>
          </a:p>
        </p:txBody>
      </p:sp>
      <p:sp>
        <p:nvSpPr>
          <p:cNvPr id="6" name="Rectangle 8">
            <a:extLst>
              <a:ext uri="{FF2B5EF4-FFF2-40B4-BE49-F238E27FC236}">
                <a16:creationId xmlns:a16="http://schemas.microsoft.com/office/drawing/2014/main" id="{2D9361EE-D09B-7FBA-B381-87D9E35A2709}"/>
              </a:ext>
            </a:extLst>
          </p:cNvPr>
          <p:cNvSpPr>
            <a:spLocks noChangeArrowheads="1"/>
          </p:cNvSpPr>
          <p:nvPr/>
        </p:nvSpPr>
        <p:spPr bwMode="auto">
          <a:xfrm>
            <a:off x="4716016" y="2420888"/>
            <a:ext cx="2665412" cy="1224136"/>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r>
              <a:rPr lang="de-DE" altLang="de-DE" sz="1400">
                <a:solidFill>
                  <a:srgbClr val="000099"/>
                </a:solidFill>
              </a:rPr>
              <a:t>&lt;style&gt;</a:t>
            </a:r>
          </a:p>
          <a:p>
            <a:r>
              <a:rPr lang="de-DE" altLang="de-DE" sz="1400">
                <a:solidFill>
                  <a:srgbClr val="000099"/>
                </a:solidFill>
              </a:rPr>
              <a:t>img: {</a:t>
            </a:r>
            <a:br>
              <a:rPr lang="de-DE" altLang="de-DE" sz="1400">
                <a:solidFill>
                  <a:srgbClr val="000099"/>
                </a:solidFill>
              </a:rPr>
            </a:br>
            <a:r>
              <a:rPr lang="de-DE" altLang="de-DE" sz="1400">
                <a:solidFill>
                  <a:srgbClr val="000099"/>
                </a:solidFill>
              </a:rPr>
              <a:t>   max-width: 100%</a:t>
            </a:r>
            <a:br>
              <a:rPr lang="de-DE" altLang="de-DE" sz="1400">
                <a:solidFill>
                  <a:srgbClr val="000099"/>
                </a:solidFill>
              </a:rPr>
            </a:br>
            <a:r>
              <a:rPr lang="de-DE" altLang="de-DE" sz="1400">
                <a:solidFill>
                  <a:srgbClr val="000099"/>
                </a:solidFill>
              </a:rPr>
              <a:t>}</a:t>
            </a:r>
          </a:p>
          <a:p>
            <a:r>
              <a:rPr lang="de-DE" altLang="de-DE" sz="1400">
                <a:solidFill>
                  <a:srgbClr val="000099"/>
                </a:solidFill>
              </a:rPr>
              <a:t>&lt;/style&gt;</a:t>
            </a:r>
          </a:p>
        </p:txBody>
      </p:sp>
      <p:pic>
        <p:nvPicPr>
          <p:cNvPr id="15" name="Grafik 14">
            <a:extLst>
              <a:ext uri="{FF2B5EF4-FFF2-40B4-BE49-F238E27FC236}">
                <a16:creationId xmlns:a16="http://schemas.microsoft.com/office/drawing/2014/main" id="{CDCF3CB7-97EE-6547-BFA9-6E2E3DC5C876}"/>
              </a:ext>
            </a:extLst>
          </p:cNvPr>
          <p:cNvPicPr>
            <a:picLocks noChangeAspect="1"/>
          </p:cNvPicPr>
          <p:nvPr/>
        </p:nvPicPr>
        <p:blipFill>
          <a:blip r:embed="rId3"/>
          <a:stretch>
            <a:fillRect/>
          </a:stretch>
        </p:blipFill>
        <p:spPr>
          <a:xfrm>
            <a:off x="1403648" y="1907800"/>
            <a:ext cx="2520000" cy="4230503"/>
          </a:xfrm>
          <a:prstGeom prst="rect">
            <a:avLst/>
          </a:prstGeom>
        </p:spPr>
      </p:pic>
      <p:sp>
        <p:nvSpPr>
          <p:cNvPr id="16" name="Rectangle 8">
            <a:extLst>
              <a:ext uri="{FF2B5EF4-FFF2-40B4-BE49-F238E27FC236}">
                <a16:creationId xmlns:a16="http://schemas.microsoft.com/office/drawing/2014/main" id="{135B112F-068C-6063-7A7E-E2A14F94CED8}"/>
              </a:ext>
            </a:extLst>
          </p:cNvPr>
          <p:cNvSpPr>
            <a:spLocks noChangeArrowheads="1"/>
          </p:cNvSpPr>
          <p:nvPr/>
        </p:nvSpPr>
        <p:spPr bwMode="auto">
          <a:xfrm>
            <a:off x="4718246" y="4486349"/>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Bild ist responsive</a:t>
            </a:r>
          </a:p>
        </p:txBody>
      </p:sp>
      <p:cxnSp>
        <p:nvCxnSpPr>
          <p:cNvPr id="17" name="Gerade Verbindung mit Pfeil 16">
            <a:extLst>
              <a:ext uri="{FF2B5EF4-FFF2-40B4-BE49-F238E27FC236}">
                <a16:creationId xmlns:a16="http://schemas.microsoft.com/office/drawing/2014/main" id="{BCC0F899-91A1-F2B5-F0F6-D4ACA86220E2}"/>
              </a:ext>
            </a:extLst>
          </p:cNvPr>
          <p:cNvCxnSpPr>
            <a:stCxn id="16" idx="1"/>
          </p:cNvCxnSpPr>
          <p:nvPr/>
        </p:nvCxnSpPr>
        <p:spPr bwMode="auto">
          <a:xfrm flipH="1">
            <a:off x="3419872" y="4846712"/>
            <a:ext cx="1298374" cy="0"/>
          </a:xfrm>
          <a:prstGeom prst="straightConnector1">
            <a:avLst/>
          </a:prstGeom>
          <a:noFill/>
          <a:ln w="38100">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7532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FCDBD9BB-E750-00D5-970A-FBD8B29602BF}"/>
              </a:ext>
            </a:extLst>
          </p:cNvPr>
          <p:cNvPicPr>
            <a:picLocks noChangeAspect="1"/>
          </p:cNvPicPr>
          <p:nvPr/>
        </p:nvPicPr>
        <p:blipFill>
          <a:blip r:embed="rId3"/>
          <a:stretch>
            <a:fillRect/>
          </a:stretch>
        </p:blipFill>
        <p:spPr>
          <a:xfrm>
            <a:off x="1047258" y="1628800"/>
            <a:ext cx="7049484" cy="4667901"/>
          </a:xfrm>
          <a:prstGeom prst="rect">
            <a:avLst/>
          </a:prstGeom>
        </p:spPr>
      </p:pic>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HTML-Code strukturieren</a:t>
            </a:r>
          </a:p>
        </p:txBody>
      </p:sp>
      <p:sp>
        <p:nvSpPr>
          <p:cNvPr id="5" name="Rechteck 4">
            <a:extLst>
              <a:ext uri="{FF2B5EF4-FFF2-40B4-BE49-F238E27FC236}">
                <a16:creationId xmlns:a16="http://schemas.microsoft.com/office/drawing/2014/main" id="{B3158C52-2C43-D53C-6715-7E7BBC57EA91}"/>
              </a:ext>
            </a:extLst>
          </p:cNvPr>
          <p:cNvSpPr/>
          <p:nvPr/>
        </p:nvSpPr>
        <p:spPr bwMode="auto">
          <a:xfrm>
            <a:off x="1331640" y="1916832"/>
            <a:ext cx="1080120" cy="216024"/>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7" name="Rechteck 6">
            <a:extLst>
              <a:ext uri="{FF2B5EF4-FFF2-40B4-BE49-F238E27FC236}">
                <a16:creationId xmlns:a16="http://schemas.microsoft.com/office/drawing/2014/main" id="{5C2934E2-19CD-1256-E387-CD73DF005947}"/>
              </a:ext>
            </a:extLst>
          </p:cNvPr>
          <p:cNvSpPr/>
          <p:nvPr/>
        </p:nvSpPr>
        <p:spPr bwMode="auto">
          <a:xfrm>
            <a:off x="1763688" y="2132856"/>
            <a:ext cx="2160240" cy="216024"/>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8" name="Rechteck 7">
            <a:extLst>
              <a:ext uri="{FF2B5EF4-FFF2-40B4-BE49-F238E27FC236}">
                <a16:creationId xmlns:a16="http://schemas.microsoft.com/office/drawing/2014/main" id="{E63D7937-6534-F791-568C-50584261EA35}"/>
              </a:ext>
            </a:extLst>
          </p:cNvPr>
          <p:cNvSpPr/>
          <p:nvPr/>
        </p:nvSpPr>
        <p:spPr bwMode="auto">
          <a:xfrm>
            <a:off x="1334744" y="3231638"/>
            <a:ext cx="1080120" cy="216024"/>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
        <p:nvSpPr>
          <p:cNvPr id="9" name="Rechteck 8">
            <a:extLst>
              <a:ext uri="{FF2B5EF4-FFF2-40B4-BE49-F238E27FC236}">
                <a16:creationId xmlns:a16="http://schemas.microsoft.com/office/drawing/2014/main" id="{C77E6EDC-F42F-D30F-0F38-221953AE9159}"/>
              </a:ext>
            </a:extLst>
          </p:cNvPr>
          <p:cNvSpPr/>
          <p:nvPr/>
        </p:nvSpPr>
        <p:spPr bwMode="auto">
          <a:xfrm>
            <a:off x="1766792" y="3447662"/>
            <a:ext cx="2160240" cy="216024"/>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296906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Erste Formatierungen</a:t>
            </a:r>
          </a:p>
        </p:txBody>
      </p:sp>
      <p:pic>
        <p:nvPicPr>
          <p:cNvPr id="6" name="Grafik 5">
            <a:extLst>
              <a:ext uri="{FF2B5EF4-FFF2-40B4-BE49-F238E27FC236}">
                <a16:creationId xmlns:a16="http://schemas.microsoft.com/office/drawing/2014/main" id="{A0152A56-8FC6-6060-C1CB-6D245100E137}"/>
              </a:ext>
            </a:extLst>
          </p:cNvPr>
          <p:cNvPicPr>
            <a:picLocks noChangeAspect="1"/>
          </p:cNvPicPr>
          <p:nvPr/>
        </p:nvPicPr>
        <p:blipFill>
          <a:blip r:embed="rId2"/>
          <a:stretch>
            <a:fillRect/>
          </a:stretch>
        </p:blipFill>
        <p:spPr>
          <a:xfrm>
            <a:off x="1043608" y="1844824"/>
            <a:ext cx="3277057" cy="3458058"/>
          </a:xfrm>
          <a:prstGeom prst="rect">
            <a:avLst/>
          </a:prstGeom>
        </p:spPr>
      </p:pic>
      <p:pic>
        <p:nvPicPr>
          <p:cNvPr id="11" name="Grafik 10">
            <a:extLst>
              <a:ext uri="{FF2B5EF4-FFF2-40B4-BE49-F238E27FC236}">
                <a16:creationId xmlns:a16="http://schemas.microsoft.com/office/drawing/2014/main" id="{F622E77B-3D9F-0F97-CFB3-9F53B210CF9C}"/>
              </a:ext>
            </a:extLst>
          </p:cNvPr>
          <p:cNvPicPr>
            <a:picLocks noChangeAspect="1"/>
          </p:cNvPicPr>
          <p:nvPr/>
        </p:nvPicPr>
        <p:blipFill>
          <a:blip r:embed="rId3"/>
          <a:stretch>
            <a:fillRect/>
          </a:stretch>
        </p:blipFill>
        <p:spPr>
          <a:xfrm>
            <a:off x="3995936" y="2060848"/>
            <a:ext cx="5045111" cy="3620893"/>
          </a:xfrm>
          <a:prstGeom prst="rect">
            <a:avLst/>
          </a:prstGeom>
          <a:ln>
            <a:solidFill>
              <a:srgbClr val="002060"/>
            </a:solidFill>
          </a:ln>
        </p:spPr>
      </p:pic>
    </p:spTree>
    <p:extLst>
      <p:ext uri="{BB962C8B-B14F-4D97-AF65-F5344CB8AC3E}">
        <p14:creationId xmlns:p14="http://schemas.microsoft.com/office/powerpoint/2010/main" val="227371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48BED5F-9BBD-ED16-71CC-8FDD6A2BBD56}"/>
              </a:ext>
            </a:extLst>
          </p:cNvPr>
          <p:cNvSpPr>
            <a:spLocks noGrp="1"/>
          </p:cNvSpPr>
          <p:nvPr>
            <p:ph type="title"/>
          </p:nvPr>
        </p:nvSpPr>
        <p:spPr/>
        <p:txBody>
          <a:bodyPr/>
          <a:lstStyle/>
          <a:p>
            <a:r>
              <a:rPr lang="de-DE"/>
              <a:t>Erste Webseite</a:t>
            </a:r>
            <a:br>
              <a:rPr lang="de-DE"/>
            </a:br>
            <a:r>
              <a:rPr lang="de-DE"/>
              <a:t>Schriftart ändern</a:t>
            </a:r>
          </a:p>
        </p:txBody>
      </p:sp>
      <p:pic>
        <p:nvPicPr>
          <p:cNvPr id="4" name="Grafik 3">
            <a:extLst>
              <a:ext uri="{FF2B5EF4-FFF2-40B4-BE49-F238E27FC236}">
                <a16:creationId xmlns:a16="http://schemas.microsoft.com/office/drawing/2014/main" id="{8009D3A9-22CB-4C06-B4D7-47BBC5C5512C}"/>
              </a:ext>
            </a:extLst>
          </p:cNvPr>
          <p:cNvPicPr>
            <a:picLocks noChangeAspect="1"/>
          </p:cNvPicPr>
          <p:nvPr/>
        </p:nvPicPr>
        <p:blipFill>
          <a:blip r:embed="rId3"/>
          <a:stretch>
            <a:fillRect/>
          </a:stretch>
        </p:blipFill>
        <p:spPr>
          <a:xfrm>
            <a:off x="683567" y="1484784"/>
            <a:ext cx="8210333" cy="5040560"/>
          </a:xfrm>
          <a:prstGeom prst="rect">
            <a:avLst/>
          </a:prstGeom>
        </p:spPr>
      </p:pic>
      <p:sp>
        <p:nvSpPr>
          <p:cNvPr id="5" name="Rectangle 8">
            <a:extLst>
              <a:ext uri="{FF2B5EF4-FFF2-40B4-BE49-F238E27FC236}">
                <a16:creationId xmlns:a16="http://schemas.microsoft.com/office/drawing/2014/main" id="{6434E620-4263-E8DA-CF45-26A7AF1F5C2D}"/>
              </a:ext>
            </a:extLst>
          </p:cNvPr>
          <p:cNvSpPr>
            <a:spLocks noChangeArrowheads="1"/>
          </p:cNvSpPr>
          <p:nvPr/>
        </p:nvSpPr>
        <p:spPr bwMode="auto">
          <a:xfrm>
            <a:off x="1259632" y="1340768"/>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fonts.google.com</a:t>
            </a:r>
          </a:p>
        </p:txBody>
      </p:sp>
      <p:sp>
        <p:nvSpPr>
          <p:cNvPr id="8" name="Rectangle 8">
            <a:extLst>
              <a:ext uri="{FF2B5EF4-FFF2-40B4-BE49-F238E27FC236}">
                <a16:creationId xmlns:a16="http://schemas.microsoft.com/office/drawing/2014/main" id="{8EB3DB13-8CE3-1D09-A816-589168ABDB04}"/>
              </a:ext>
            </a:extLst>
          </p:cNvPr>
          <p:cNvSpPr>
            <a:spLocks noChangeArrowheads="1"/>
          </p:cNvSpPr>
          <p:nvPr/>
        </p:nvSpPr>
        <p:spPr bwMode="auto">
          <a:xfrm>
            <a:off x="3347864" y="4293096"/>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Fonts wählen</a:t>
            </a:r>
          </a:p>
          <a:p>
            <a:pPr algn="ctr"/>
            <a:r>
              <a:rPr lang="de-DE" altLang="de-DE" sz="1400" b="1">
                <a:solidFill>
                  <a:srgbClr val="000099"/>
                </a:solidFill>
              </a:rPr>
              <a:t>Hier: </a:t>
            </a:r>
            <a:br>
              <a:rPr lang="de-DE" altLang="de-DE" sz="1400" b="1">
                <a:solidFill>
                  <a:srgbClr val="000099"/>
                </a:solidFill>
              </a:rPr>
            </a:br>
            <a:r>
              <a:rPr lang="de-DE" altLang="de-DE" sz="1400" b="1">
                <a:solidFill>
                  <a:srgbClr val="000099"/>
                </a:solidFill>
              </a:rPr>
              <a:t>Roboto, Playfair Display</a:t>
            </a:r>
          </a:p>
        </p:txBody>
      </p:sp>
      <p:sp>
        <p:nvSpPr>
          <p:cNvPr id="9" name="Rectangle 8">
            <a:extLst>
              <a:ext uri="{FF2B5EF4-FFF2-40B4-BE49-F238E27FC236}">
                <a16:creationId xmlns:a16="http://schemas.microsoft.com/office/drawing/2014/main" id="{BB279ED5-237F-E19C-F4EB-1CF674C8F42A}"/>
              </a:ext>
            </a:extLst>
          </p:cNvPr>
          <p:cNvSpPr>
            <a:spLocks noChangeArrowheads="1"/>
          </p:cNvSpPr>
          <p:nvPr/>
        </p:nvSpPr>
        <p:spPr bwMode="auto">
          <a:xfrm>
            <a:off x="4067944" y="5796303"/>
            <a:ext cx="2665412" cy="720725"/>
          </a:xfrm>
          <a:prstGeom prst="rect">
            <a:avLst/>
          </a:prstGeom>
          <a:solidFill>
            <a:srgbClr val="FFFF99"/>
          </a:solidFill>
          <a:ln w="12700">
            <a:solidFill>
              <a:schemeClr val="bg2"/>
            </a:solidFill>
            <a:miter lim="800000"/>
            <a:headEnd/>
            <a:tailEnd/>
          </a:ln>
        </p:spPr>
        <p:txBody>
          <a:bodyPr anchor="ctr"/>
          <a:lstStyle>
            <a:lvl1pPr>
              <a:defRPr sz="2400">
                <a:solidFill>
                  <a:schemeClr val="tx1"/>
                </a:solidFill>
                <a:latin typeface="Verdana" panose="020B0604030504040204" pitchFamily="34" charset="0"/>
              </a:defRPr>
            </a:lvl1pPr>
            <a:lvl2pPr marL="742950" indent="-285750">
              <a:defRPr sz="2400">
                <a:solidFill>
                  <a:schemeClr val="tx1"/>
                </a:solidFill>
                <a:latin typeface="Verdana" panose="020B0604030504040204" pitchFamily="34" charset="0"/>
              </a:defRPr>
            </a:lvl2pPr>
            <a:lvl3pPr marL="1143000" indent="-228600">
              <a:defRPr sz="2400">
                <a:solidFill>
                  <a:schemeClr val="tx1"/>
                </a:solidFill>
                <a:latin typeface="Verdana" panose="020B0604030504040204" pitchFamily="34" charset="0"/>
              </a:defRPr>
            </a:lvl3pPr>
            <a:lvl4pPr marL="1600200" indent="-228600">
              <a:defRPr sz="2400">
                <a:solidFill>
                  <a:schemeClr val="tx1"/>
                </a:solidFill>
                <a:latin typeface="Verdana" panose="020B0604030504040204" pitchFamily="34" charset="0"/>
              </a:defRPr>
            </a:lvl4pPr>
            <a:lvl5pPr marL="2057400" indent="-228600">
              <a:defRPr sz="2400">
                <a:solidFill>
                  <a:schemeClr val="tx1"/>
                </a:solidFill>
                <a:latin typeface="Verdana" panose="020B060403050404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defRPr>
            </a:lvl9pPr>
          </a:lstStyle>
          <a:p>
            <a:pPr algn="ctr"/>
            <a:r>
              <a:rPr lang="de-DE" altLang="de-DE" sz="1400" b="1">
                <a:solidFill>
                  <a:srgbClr val="000099"/>
                </a:solidFill>
              </a:rPr>
              <a:t>Link kopieren und in &lt;head&gt;…&lt;/head&gt;</a:t>
            </a:r>
          </a:p>
          <a:p>
            <a:pPr algn="ctr"/>
            <a:r>
              <a:rPr lang="de-DE" altLang="de-DE" sz="1400" b="1">
                <a:solidFill>
                  <a:srgbClr val="000099"/>
                </a:solidFill>
              </a:rPr>
              <a:t>einfügen</a:t>
            </a:r>
          </a:p>
        </p:txBody>
      </p:sp>
      <p:sp>
        <p:nvSpPr>
          <p:cNvPr id="10" name="Rechteck 9">
            <a:extLst>
              <a:ext uri="{FF2B5EF4-FFF2-40B4-BE49-F238E27FC236}">
                <a16:creationId xmlns:a16="http://schemas.microsoft.com/office/drawing/2014/main" id="{E49D0DAB-888D-1DF5-289D-5C0C77D71B67}"/>
              </a:ext>
            </a:extLst>
          </p:cNvPr>
          <p:cNvSpPr/>
          <p:nvPr/>
        </p:nvSpPr>
        <p:spPr bwMode="auto">
          <a:xfrm>
            <a:off x="6937868" y="4797796"/>
            <a:ext cx="1666580" cy="1223491"/>
          </a:xfrm>
          <a:prstGeom prst="rect">
            <a:avLst/>
          </a:prstGeom>
          <a:noFill/>
          <a:ln w="38100"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377605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theme/theme1.xml><?xml version="1.0" encoding="utf-8"?>
<a:theme xmlns:a="http://schemas.openxmlformats.org/drawingml/2006/main" name="Standarddesign">
  <a:themeElements>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66"/>
        </a:solidFill>
        <a:ln w="127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rgbClr val="FFFF66"/>
        </a:solidFill>
        <a:ln w="12700"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Standard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10373</Words>
  <Application>Microsoft Office PowerPoint</Application>
  <PresentationFormat>Bildschirmpräsentation (4:3)</PresentationFormat>
  <Paragraphs>1643</Paragraphs>
  <Slides>34</Slides>
  <Notes>31</Notes>
  <HiddenSlides>0</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34</vt:i4>
      </vt:variant>
    </vt:vector>
  </HeadingPairs>
  <TitlesOfParts>
    <vt:vector size="41" baseType="lpstr">
      <vt:lpstr>Arial</vt:lpstr>
      <vt:lpstr>Consolas</vt:lpstr>
      <vt:lpstr>Times New Roman</vt:lpstr>
      <vt:lpstr>Verdana</vt:lpstr>
      <vt:lpstr>Wingdings 2</vt:lpstr>
      <vt:lpstr>Standarddesign</vt:lpstr>
      <vt:lpstr>Image</vt:lpstr>
      <vt:lpstr>HTML / CSS</vt:lpstr>
      <vt:lpstr>Erste Webseite</vt:lpstr>
      <vt:lpstr>Erste Webseite HTML-Code</vt:lpstr>
      <vt:lpstr>Erste Webseite Ohne Formatierung</vt:lpstr>
      <vt:lpstr>Erste Webseite Ohne Formatierung, schon „fast“ responsive</vt:lpstr>
      <vt:lpstr>Erste Webseite img max-width:100% macht Bilder responsive</vt:lpstr>
      <vt:lpstr>Erste Webseite HTML-Code strukturieren</vt:lpstr>
      <vt:lpstr>Erste Webseite Erste Formatierungen</vt:lpstr>
      <vt:lpstr>Erste Webseite Schriftart ändern</vt:lpstr>
      <vt:lpstr>Erste Webseite Schriftart nutzen</vt:lpstr>
      <vt:lpstr>Erste Webseite Absätze formatieren</vt:lpstr>
      <vt:lpstr>Erste Webseite  Zusammenfassung: Formatierungen</vt:lpstr>
      <vt:lpstr>Erste Webseite  Zusammenfassung: HTML-Code</vt:lpstr>
      <vt:lpstr>Challenge 1.1</vt:lpstr>
      <vt:lpstr>Challenge 1.2</vt:lpstr>
      <vt:lpstr>Buttons</vt:lpstr>
      <vt:lpstr>Buttons</vt:lpstr>
      <vt:lpstr>Flexbox</vt:lpstr>
      <vt:lpstr>Layout</vt:lpstr>
      <vt:lpstr>Layout Header</vt:lpstr>
      <vt:lpstr>Layout Section</vt:lpstr>
      <vt:lpstr>Challenge 2</vt:lpstr>
      <vt:lpstr>Navigation</vt:lpstr>
      <vt:lpstr>Navigation </vt:lpstr>
      <vt:lpstr>Navigation  mehrere Navigationsmenüs</vt:lpstr>
      <vt:lpstr>Media queries</vt:lpstr>
      <vt:lpstr>Webseite mit VH / VW</vt:lpstr>
      <vt:lpstr>Verändere den Farbverlauf mit Breite des Fensters</vt:lpstr>
      <vt:lpstr>Desktop first</vt:lpstr>
      <vt:lpstr>Desktop first (Mobile second)</vt:lpstr>
      <vt:lpstr>Mobile first</vt:lpstr>
      <vt:lpstr>Mobile first (Desktop second)</vt:lpstr>
      <vt:lpstr>Final Challenge</vt:lpstr>
      <vt:lpstr>Final Challenge</vt:lpstr>
    </vt:vector>
  </TitlesOfParts>
  <Company>DFKI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dc:title>
  <dc:creator>Patrick Gebhard</dc:creator>
  <cp:lastModifiedBy>Stephan Baldes</cp:lastModifiedBy>
  <cp:revision>1115</cp:revision>
  <cp:lastPrinted>2014-09-18T20:05:32Z</cp:lastPrinted>
  <dcterms:created xsi:type="dcterms:W3CDTF">2001-11-13T10:48:01Z</dcterms:created>
  <dcterms:modified xsi:type="dcterms:W3CDTF">2023-08-24T21:58:10Z</dcterms:modified>
</cp:coreProperties>
</file>